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71" r:id="rId4"/>
    <p:sldId id="272" r:id="rId5"/>
    <p:sldId id="273" r:id="rId6"/>
    <p:sldId id="274" r:id="rId7"/>
    <p:sldId id="276" r:id="rId8"/>
    <p:sldId id="277" r:id="rId9"/>
    <p:sldId id="279" r:id="rId10"/>
    <p:sldId id="278" r:id="rId11"/>
    <p:sldId id="280" r:id="rId12"/>
    <p:sldId id="281" r:id="rId13"/>
    <p:sldId id="287" r:id="rId14"/>
    <p:sldId id="282" r:id="rId15"/>
    <p:sldId id="288" r:id="rId16"/>
    <p:sldId id="283" r:id="rId17"/>
    <p:sldId id="284" r:id="rId18"/>
    <p:sldId id="286"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1480" y="-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11/30/15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11/30/15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11/30/15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Requirements and </a:t>
            </a:r>
            <a:r>
              <a:rPr lang="en-US" dirty="0" smtClean="0"/>
              <a:t>responsibilities </a:t>
            </a:r>
            <a:r>
              <a:rPr lang="en-US" dirty="0"/>
              <a:t>of Membership</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Alternate-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050" y="1544811"/>
            <a:ext cx="5731274" cy="1752601"/>
          </a:xfrm>
          <a:prstGeom prst="rect">
            <a:avLst/>
          </a:prstGeom>
        </p:spPr>
      </p:pic>
    </p:spTree>
    <p:extLst>
      <p:ext uri="{BB962C8B-B14F-4D97-AF65-F5344CB8AC3E}">
        <p14:creationId xmlns:p14="http://schemas.microsoft.com/office/powerpoint/2010/main" val="30072136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Officers</a:t>
            </a:r>
          </a:p>
        </p:txBody>
      </p:sp>
      <p:sp>
        <p:nvSpPr>
          <p:cNvPr id="3" name="Content Placeholder 2"/>
          <p:cNvSpPr>
            <a:spLocks noGrp="1"/>
          </p:cNvSpPr>
          <p:nvPr>
            <p:ph idx="1"/>
          </p:nvPr>
        </p:nvSpPr>
        <p:spPr/>
        <p:txBody>
          <a:bodyPr>
            <a:normAutofit lnSpcReduction="10000"/>
          </a:bodyPr>
          <a:lstStyle/>
          <a:p>
            <a:r>
              <a:rPr lang="en-US" dirty="0" smtClean="0"/>
              <a:t>Although </a:t>
            </a:r>
            <a:r>
              <a:rPr lang="en-US" dirty="0"/>
              <a:t>Christ ultimately governs His church by His Word and His Spirit in a primary sense, He also uses secondary agents in ruling His church.</a:t>
            </a:r>
          </a:p>
          <a:p>
            <a:r>
              <a:rPr lang="en-US" dirty="0"/>
              <a:t>The rule of Christ is mediated not only through our reception of His written Word, but also through those who have been appointed to the God ordained office of “Elder” (Heb. 13:17; 1 </a:t>
            </a:r>
            <a:r>
              <a:rPr lang="en-US" dirty="0" err="1"/>
              <a:t>Thes</a:t>
            </a:r>
            <a:r>
              <a:rPr lang="en-US" dirty="0"/>
              <a:t>. 5:12-13; 1 Tim. 5:17). </a:t>
            </a:r>
          </a:p>
        </p:txBody>
      </p:sp>
    </p:spTree>
    <p:extLst>
      <p:ext uri="{BB962C8B-B14F-4D97-AF65-F5344CB8AC3E}">
        <p14:creationId xmlns:p14="http://schemas.microsoft.com/office/powerpoint/2010/main" val="76829086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Officers</a:t>
            </a:r>
          </a:p>
        </p:txBody>
      </p:sp>
      <p:sp>
        <p:nvSpPr>
          <p:cNvPr id="3" name="Content Placeholder 2"/>
          <p:cNvSpPr>
            <a:spLocks noGrp="1"/>
          </p:cNvSpPr>
          <p:nvPr>
            <p:ph idx="1"/>
          </p:nvPr>
        </p:nvSpPr>
        <p:spPr/>
        <p:txBody>
          <a:bodyPr>
            <a:normAutofit lnSpcReduction="10000"/>
          </a:bodyPr>
          <a:lstStyle/>
          <a:p>
            <a:r>
              <a:rPr lang="en-US" dirty="0" smtClean="0"/>
              <a:t>These </a:t>
            </a:r>
            <a:r>
              <a:rPr lang="en-US" dirty="0"/>
              <a:t>responsibilities include:</a:t>
            </a:r>
          </a:p>
          <a:p>
            <a:pPr lvl="1"/>
            <a:r>
              <a:rPr lang="en-US" dirty="0" smtClean="0"/>
              <a:t>Releasing </a:t>
            </a:r>
            <a:r>
              <a:rPr lang="en-US" dirty="0"/>
              <a:t>them from burdensome church duties so they can devote themselves to the Word and prayer (Acts 6:1-4).</a:t>
            </a:r>
          </a:p>
          <a:p>
            <a:pPr lvl="1"/>
            <a:r>
              <a:rPr lang="en-US" dirty="0" smtClean="0"/>
              <a:t>Providing </a:t>
            </a:r>
            <a:r>
              <a:rPr lang="en-US" dirty="0"/>
              <a:t>for the pastor’s material needs so that he may be freed from earthly concerns and can care for the church (1Cor. 9:7-14; Rom. 15:27). </a:t>
            </a:r>
          </a:p>
          <a:p>
            <a:pPr lvl="1"/>
            <a:r>
              <a:rPr lang="en-US" dirty="0" smtClean="0"/>
              <a:t>Encouraging</a:t>
            </a:r>
            <a:r>
              <a:rPr lang="en-US" dirty="0"/>
              <a:t>, honoring and praying for those who are given the pastoral oversight over you. </a:t>
            </a:r>
          </a:p>
        </p:txBody>
      </p:sp>
    </p:spTree>
    <p:extLst>
      <p:ext uri="{BB962C8B-B14F-4D97-AF65-F5344CB8AC3E}">
        <p14:creationId xmlns:p14="http://schemas.microsoft.com/office/powerpoint/2010/main" val="324589239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Church</a:t>
            </a:r>
            <a:endParaRPr lang="en-US" dirty="0"/>
          </a:p>
        </p:txBody>
      </p:sp>
      <p:sp>
        <p:nvSpPr>
          <p:cNvPr id="3" name="Content Placeholder 2"/>
          <p:cNvSpPr>
            <a:spLocks noGrp="1"/>
          </p:cNvSpPr>
          <p:nvPr>
            <p:ph idx="1"/>
          </p:nvPr>
        </p:nvSpPr>
        <p:spPr/>
        <p:txBody>
          <a:bodyPr>
            <a:normAutofit/>
          </a:bodyPr>
          <a:lstStyle/>
          <a:p>
            <a:r>
              <a:rPr lang="en-US" dirty="0" smtClean="0"/>
              <a:t>Responsibility </a:t>
            </a:r>
            <a:r>
              <a:rPr lang="en-US" dirty="0"/>
              <a:t>to Christ’s universal church.</a:t>
            </a:r>
          </a:p>
          <a:p>
            <a:r>
              <a:rPr lang="en-US" dirty="0"/>
              <a:t>Responsibility to Christ’s </a:t>
            </a:r>
            <a:r>
              <a:rPr lang="en-US" dirty="0" smtClean="0"/>
              <a:t>local.</a:t>
            </a:r>
            <a:endParaRPr lang="en-US" dirty="0"/>
          </a:p>
        </p:txBody>
      </p:sp>
    </p:spTree>
    <p:extLst>
      <p:ext uri="{BB962C8B-B14F-4D97-AF65-F5344CB8AC3E}">
        <p14:creationId xmlns:p14="http://schemas.microsoft.com/office/powerpoint/2010/main" val="216915527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Church</a:t>
            </a:r>
            <a:endParaRPr lang="en-US" dirty="0"/>
          </a:p>
        </p:txBody>
      </p:sp>
      <p:sp>
        <p:nvSpPr>
          <p:cNvPr id="3" name="Content Placeholder 2"/>
          <p:cNvSpPr>
            <a:spLocks noGrp="1"/>
          </p:cNvSpPr>
          <p:nvPr>
            <p:ph idx="1"/>
          </p:nvPr>
        </p:nvSpPr>
        <p:spPr/>
        <p:txBody>
          <a:bodyPr>
            <a:normAutofit/>
          </a:bodyPr>
          <a:lstStyle/>
          <a:p>
            <a:r>
              <a:rPr lang="en-US" dirty="0" smtClean="0"/>
              <a:t>Attending the stated meetings of the local church.</a:t>
            </a:r>
            <a:endParaRPr lang="en-US" dirty="0"/>
          </a:p>
          <a:p>
            <a:pPr lvl="1"/>
            <a:r>
              <a:rPr lang="en-US" dirty="0" smtClean="0"/>
              <a:t>There </a:t>
            </a:r>
            <a:r>
              <a:rPr lang="en-US" dirty="0"/>
              <a:t>is a horizontal aspect to the covenant community whereby we are to love one another in brotherly love and faithfully watch over one another’s </a:t>
            </a:r>
            <a:r>
              <a:rPr lang="en-US" dirty="0" smtClean="0"/>
              <a:t>souls.</a:t>
            </a:r>
          </a:p>
          <a:p>
            <a:pPr lvl="1"/>
            <a:r>
              <a:rPr lang="en-US" dirty="0" smtClean="0"/>
              <a:t>There is no merit or advantage in having one’s name on the local church membership if there is no active participation in the life of that church.</a:t>
            </a:r>
          </a:p>
          <a:p>
            <a:endParaRPr lang="en-US" dirty="0"/>
          </a:p>
        </p:txBody>
      </p:sp>
    </p:spTree>
    <p:extLst>
      <p:ext uri="{BB962C8B-B14F-4D97-AF65-F5344CB8AC3E}">
        <p14:creationId xmlns:p14="http://schemas.microsoft.com/office/powerpoint/2010/main" val="51824584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Church</a:t>
            </a:r>
            <a:endParaRPr lang="en-US" dirty="0"/>
          </a:p>
        </p:txBody>
      </p:sp>
      <p:sp>
        <p:nvSpPr>
          <p:cNvPr id="3" name="Content Placeholder 2"/>
          <p:cNvSpPr>
            <a:spLocks noGrp="1"/>
          </p:cNvSpPr>
          <p:nvPr>
            <p:ph idx="1"/>
          </p:nvPr>
        </p:nvSpPr>
        <p:spPr/>
        <p:txBody>
          <a:bodyPr>
            <a:normAutofit/>
          </a:bodyPr>
          <a:lstStyle/>
          <a:p>
            <a:r>
              <a:rPr lang="en-US" dirty="0" smtClean="0"/>
              <a:t>Regular financial support of the local church.  </a:t>
            </a:r>
          </a:p>
          <a:p>
            <a:pPr lvl="1"/>
            <a:r>
              <a:rPr lang="en-US" dirty="0" smtClean="0"/>
              <a:t>Christ </a:t>
            </a:r>
            <a:r>
              <a:rPr lang="en-US" dirty="0"/>
              <a:t>has laid upon His church the responsibility to provide financially for</a:t>
            </a:r>
            <a:r>
              <a:rPr lang="en-US" dirty="0" smtClean="0"/>
              <a:t>:</a:t>
            </a:r>
          </a:p>
          <a:p>
            <a:pPr lvl="2"/>
            <a:r>
              <a:rPr lang="en-US" dirty="0"/>
              <a:t>T</a:t>
            </a:r>
            <a:r>
              <a:rPr lang="en-US" dirty="0" smtClean="0"/>
              <a:t>he </a:t>
            </a:r>
            <a:r>
              <a:rPr lang="en-US" dirty="0"/>
              <a:t>upkeep of the place of worship (Hag.1:4</a:t>
            </a:r>
            <a:r>
              <a:rPr lang="en-US" dirty="0" smtClean="0"/>
              <a:t>)</a:t>
            </a:r>
          </a:p>
          <a:p>
            <a:pPr lvl="2"/>
            <a:r>
              <a:rPr lang="en-US" dirty="0"/>
              <a:t>T</a:t>
            </a:r>
            <a:r>
              <a:rPr lang="en-US" dirty="0" smtClean="0"/>
              <a:t>he </a:t>
            </a:r>
            <a:r>
              <a:rPr lang="en-US" dirty="0"/>
              <a:t>support of the ministers of the Word (1 Cor. 9:7-14; 1 Tim</a:t>
            </a:r>
            <a:r>
              <a:rPr lang="en-US" dirty="0" smtClean="0"/>
              <a:t>. 5</a:t>
            </a:r>
            <a:r>
              <a:rPr lang="en-US" dirty="0"/>
              <a:t>:17-18</a:t>
            </a:r>
            <a:r>
              <a:rPr lang="en-US" dirty="0" smtClean="0"/>
              <a:t>)</a:t>
            </a:r>
          </a:p>
        </p:txBody>
      </p:sp>
    </p:spTree>
    <p:extLst>
      <p:ext uri="{BB962C8B-B14F-4D97-AF65-F5344CB8AC3E}">
        <p14:creationId xmlns:p14="http://schemas.microsoft.com/office/powerpoint/2010/main" val="202803324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Church</a:t>
            </a:r>
            <a:endParaRPr lang="en-US" dirty="0"/>
          </a:p>
        </p:txBody>
      </p:sp>
      <p:sp>
        <p:nvSpPr>
          <p:cNvPr id="3" name="Content Placeholder 2"/>
          <p:cNvSpPr>
            <a:spLocks noGrp="1"/>
          </p:cNvSpPr>
          <p:nvPr>
            <p:ph idx="1"/>
          </p:nvPr>
        </p:nvSpPr>
        <p:spPr/>
        <p:txBody>
          <a:bodyPr>
            <a:normAutofit/>
          </a:bodyPr>
          <a:lstStyle/>
          <a:p>
            <a:r>
              <a:rPr lang="en-US" dirty="0" smtClean="0"/>
              <a:t>Regular financial support of the local church.  </a:t>
            </a:r>
          </a:p>
          <a:p>
            <a:pPr lvl="1"/>
            <a:r>
              <a:rPr lang="en-US" dirty="0" smtClean="0"/>
              <a:t>Christ </a:t>
            </a:r>
            <a:r>
              <a:rPr lang="en-US" dirty="0"/>
              <a:t>has laid upon His church the responsibility to provide financially for</a:t>
            </a:r>
            <a:r>
              <a:rPr lang="en-US" dirty="0" smtClean="0"/>
              <a:t>:</a:t>
            </a:r>
          </a:p>
          <a:p>
            <a:pPr lvl="2"/>
            <a:r>
              <a:rPr lang="en-US" dirty="0" smtClean="0"/>
              <a:t>The relief of needy members of the congregation who have no supporting relatives (1 Tim. 5:3-8)</a:t>
            </a:r>
          </a:p>
          <a:p>
            <a:pPr lvl="2"/>
            <a:r>
              <a:rPr lang="en-US" dirty="0" smtClean="0"/>
              <a:t>The relief of needy people elsewhere (Acts 11:27-30)</a:t>
            </a:r>
          </a:p>
          <a:p>
            <a:pPr lvl="2"/>
            <a:r>
              <a:rPr lang="en-US" dirty="0" smtClean="0"/>
              <a:t>The support of missionaries (Phil. 4:10-16)</a:t>
            </a:r>
          </a:p>
        </p:txBody>
      </p:sp>
    </p:spTree>
    <p:extLst>
      <p:ext uri="{BB962C8B-B14F-4D97-AF65-F5344CB8AC3E}">
        <p14:creationId xmlns:p14="http://schemas.microsoft.com/office/powerpoint/2010/main" val="368030693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Church</a:t>
            </a:r>
            <a:endParaRPr lang="en-US" dirty="0"/>
          </a:p>
        </p:txBody>
      </p:sp>
      <p:sp>
        <p:nvSpPr>
          <p:cNvPr id="3" name="Content Placeholder 2"/>
          <p:cNvSpPr>
            <a:spLocks noGrp="1"/>
          </p:cNvSpPr>
          <p:nvPr>
            <p:ph idx="1"/>
          </p:nvPr>
        </p:nvSpPr>
        <p:spPr>
          <a:xfrm>
            <a:off x="457200" y="1600200"/>
            <a:ext cx="7467600" cy="4961467"/>
          </a:xfrm>
        </p:spPr>
        <p:txBody>
          <a:bodyPr>
            <a:normAutofit/>
          </a:bodyPr>
          <a:lstStyle/>
          <a:p>
            <a:r>
              <a:rPr lang="en-US" dirty="0" smtClean="0"/>
              <a:t>Regular financial support of the local church.  </a:t>
            </a:r>
            <a:endParaRPr lang="en-US" dirty="0"/>
          </a:p>
          <a:p>
            <a:pPr lvl="1"/>
            <a:r>
              <a:rPr lang="en-US" dirty="0" smtClean="0"/>
              <a:t>In </a:t>
            </a:r>
            <a:r>
              <a:rPr lang="en-US" dirty="0"/>
              <a:t>view of all these heavy responsibilities, Christians were exhorted to lay aside a portion of their income at the beginning of the week (1 Cor.16:2)</a:t>
            </a:r>
            <a:r>
              <a:rPr lang="en-US" dirty="0" smtClean="0"/>
              <a:t>.</a:t>
            </a:r>
          </a:p>
          <a:p>
            <a:pPr lvl="1"/>
            <a:r>
              <a:rPr lang="en-US" dirty="0" smtClean="0"/>
              <a:t>Ultimately </a:t>
            </a:r>
            <a:r>
              <a:rPr lang="en-US" dirty="0"/>
              <a:t>it is one’s own heart, under the influence of the Holy Spirit and in obedience to the Word, which is to direct this amount (2 Cor. 9:7). </a:t>
            </a:r>
          </a:p>
        </p:txBody>
      </p:sp>
    </p:spTree>
    <p:extLst>
      <p:ext uri="{BB962C8B-B14F-4D97-AF65-F5344CB8AC3E}">
        <p14:creationId xmlns:p14="http://schemas.microsoft.com/office/powerpoint/2010/main" val="400832284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Church</a:t>
            </a:r>
            <a:endParaRPr lang="en-US" dirty="0"/>
          </a:p>
        </p:txBody>
      </p:sp>
      <p:sp>
        <p:nvSpPr>
          <p:cNvPr id="3" name="Content Placeholder 2"/>
          <p:cNvSpPr>
            <a:spLocks noGrp="1"/>
          </p:cNvSpPr>
          <p:nvPr>
            <p:ph idx="1"/>
          </p:nvPr>
        </p:nvSpPr>
        <p:spPr>
          <a:xfrm>
            <a:off x="457200" y="1600200"/>
            <a:ext cx="7467600" cy="4947356"/>
          </a:xfrm>
        </p:spPr>
        <p:txBody>
          <a:bodyPr>
            <a:normAutofit/>
          </a:bodyPr>
          <a:lstStyle/>
          <a:p>
            <a:r>
              <a:rPr lang="en-US" dirty="0" smtClean="0"/>
              <a:t>Ministering to one another.</a:t>
            </a:r>
            <a:endParaRPr lang="en-US" dirty="0"/>
          </a:p>
          <a:p>
            <a:pPr lvl="1"/>
            <a:r>
              <a:rPr lang="en-US" dirty="0"/>
              <a:t>Each Christian has the responsibility to love and care for one another. </a:t>
            </a:r>
            <a:endParaRPr lang="en-US" dirty="0" smtClean="0"/>
          </a:p>
          <a:p>
            <a:pPr lvl="2"/>
            <a:r>
              <a:rPr lang="en-US" dirty="0" smtClean="0"/>
              <a:t>We should seek </a:t>
            </a:r>
            <a:r>
              <a:rPr lang="en-US" dirty="0"/>
              <a:t>to comfort, encourage and build each other up </a:t>
            </a:r>
            <a:r>
              <a:rPr lang="en-US" dirty="0" smtClean="0"/>
              <a:t> </a:t>
            </a:r>
            <a:r>
              <a:rPr lang="en-US" dirty="0"/>
              <a:t>(2 Cor.1:3-4; 1 </a:t>
            </a:r>
            <a:r>
              <a:rPr lang="en-US" dirty="0" err="1" smtClean="0"/>
              <a:t>Thes</a:t>
            </a:r>
            <a:r>
              <a:rPr lang="en-US" dirty="0"/>
              <a:t>. 5:11). </a:t>
            </a:r>
            <a:endParaRPr lang="en-US" dirty="0" smtClean="0"/>
          </a:p>
          <a:p>
            <a:pPr lvl="2"/>
            <a:r>
              <a:rPr lang="en-US" dirty="0" smtClean="0"/>
              <a:t>We </a:t>
            </a:r>
            <a:r>
              <a:rPr lang="en-US" dirty="0"/>
              <a:t>should also rebuke those who become unruly or whose lives call for correction (Titus 3:10; Prov. 27:5-6</a:t>
            </a:r>
            <a:r>
              <a:rPr lang="en-US" dirty="0" smtClean="0"/>
              <a:t>)</a:t>
            </a:r>
          </a:p>
          <a:p>
            <a:pPr lvl="2"/>
            <a:r>
              <a:rPr lang="en-US" dirty="0"/>
              <a:t>S</a:t>
            </a:r>
            <a:r>
              <a:rPr lang="en-US" dirty="0" smtClean="0"/>
              <a:t>pur </a:t>
            </a:r>
            <a:r>
              <a:rPr lang="en-US" dirty="0"/>
              <a:t>one another on toward love and good deeds (Heb.10:24). </a:t>
            </a:r>
          </a:p>
        </p:txBody>
      </p:sp>
    </p:spTree>
    <p:extLst>
      <p:ext uri="{BB962C8B-B14F-4D97-AF65-F5344CB8AC3E}">
        <p14:creationId xmlns:p14="http://schemas.microsoft.com/office/powerpoint/2010/main" val="40253994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Church</a:t>
            </a:r>
            <a:endParaRPr lang="en-US" dirty="0"/>
          </a:p>
        </p:txBody>
      </p:sp>
      <p:sp>
        <p:nvSpPr>
          <p:cNvPr id="3" name="Content Placeholder 2"/>
          <p:cNvSpPr>
            <a:spLocks noGrp="1"/>
          </p:cNvSpPr>
          <p:nvPr>
            <p:ph idx="1"/>
          </p:nvPr>
        </p:nvSpPr>
        <p:spPr/>
        <p:txBody>
          <a:bodyPr>
            <a:normAutofit/>
          </a:bodyPr>
          <a:lstStyle/>
          <a:p>
            <a:r>
              <a:rPr lang="en-US" dirty="0"/>
              <a:t>Ministering to one another.   </a:t>
            </a:r>
          </a:p>
          <a:p>
            <a:pPr lvl="1"/>
            <a:r>
              <a:rPr lang="en-US" dirty="0" smtClean="0"/>
              <a:t>Each </a:t>
            </a:r>
            <a:r>
              <a:rPr lang="en-US" dirty="0"/>
              <a:t>Christian has the responsibility to love and care for one another. </a:t>
            </a:r>
            <a:endParaRPr lang="en-US" dirty="0" smtClean="0"/>
          </a:p>
          <a:p>
            <a:pPr lvl="2"/>
            <a:r>
              <a:rPr lang="en-US" dirty="0"/>
              <a:t>Included in all this is the willingness to discover those areas in our lives in which God has equipped us to minister to others in the body. This means each should discover their own particular gifts and make them available for use in their church (1 Peter 4:10).</a:t>
            </a:r>
          </a:p>
        </p:txBody>
      </p:sp>
    </p:spTree>
    <p:extLst>
      <p:ext uri="{BB962C8B-B14F-4D97-AF65-F5344CB8AC3E}">
        <p14:creationId xmlns:p14="http://schemas.microsoft.com/office/powerpoint/2010/main" val="41772968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charRg st="104" end="368"/>
                                            </p:txEl>
                                          </p:spTgt>
                                        </p:tgtEl>
                                        <p:attrNameLst>
                                          <p:attrName>style.visibility</p:attrName>
                                        </p:attrNameLst>
                                      </p:cBhvr>
                                      <p:to>
                                        <p:strVal val="visible"/>
                                      </p:to>
                                    </p:set>
                                    <p:animEffect transition="in" filter="dissolve">
                                      <p:cBhvr>
                                        <p:cTn id="12" dur="500"/>
                                        <p:tgtEl>
                                          <p:spTgt spid="3">
                                            <p:txEl>
                                              <p:charRg st="104" end="36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Responsibility to Christ’s World</a:t>
            </a:r>
            <a:endParaRPr lang="en-US" dirty="0"/>
          </a:p>
        </p:txBody>
      </p:sp>
      <p:sp>
        <p:nvSpPr>
          <p:cNvPr id="3" name="Content Placeholder 2"/>
          <p:cNvSpPr>
            <a:spLocks noGrp="1"/>
          </p:cNvSpPr>
          <p:nvPr>
            <p:ph idx="1"/>
          </p:nvPr>
        </p:nvSpPr>
        <p:spPr/>
        <p:txBody>
          <a:bodyPr>
            <a:normAutofit/>
          </a:bodyPr>
          <a:lstStyle/>
          <a:p>
            <a:r>
              <a:rPr lang="en-US" dirty="0" smtClean="0"/>
              <a:t>As </a:t>
            </a:r>
            <a:r>
              <a:rPr lang="en-US" dirty="0"/>
              <a:t>Christians, we have a responsibility to do good to all people (Gal. 6:10</a:t>
            </a:r>
            <a:r>
              <a:rPr lang="en-US" dirty="0" smtClean="0"/>
              <a:t>)</a:t>
            </a:r>
            <a:endParaRPr lang="en-US" dirty="0"/>
          </a:p>
          <a:p>
            <a:r>
              <a:rPr lang="en-US" dirty="0" smtClean="0"/>
              <a:t>This </a:t>
            </a:r>
            <a:r>
              <a:rPr lang="en-US" dirty="0"/>
              <a:t>includes the need to “act justly, to love mercy, and to walk humbly with our God</a:t>
            </a:r>
            <a:r>
              <a:rPr lang="en-US" dirty="0" smtClean="0"/>
              <a:t>” (</a:t>
            </a:r>
            <a:r>
              <a:rPr lang="en-US" dirty="0"/>
              <a:t>Micah 6:8)</a:t>
            </a:r>
            <a:r>
              <a:rPr lang="en-US" dirty="0" smtClean="0"/>
              <a:t>.</a:t>
            </a:r>
          </a:p>
          <a:p>
            <a:r>
              <a:rPr lang="en-US" dirty="0"/>
              <a:t>W</a:t>
            </a:r>
            <a:r>
              <a:rPr lang="en-US" dirty="0" smtClean="0"/>
              <a:t>e </a:t>
            </a:r>
            <a:r>
              <a:rPr lang="en-US" dirty="0"/>
              <a:t>are responsible to be faithful witnesses for Christ (Matt.23:23, 28:18-20; 2 Cor.10:3-5)</a:t>
            </a:r>
            <a:r>
              <a:rPr lang="en-US" dirty="0" smtClean="0"/>
              <a:t>.</a:t>
            </a:r>
            <a:endParaRPr lang="en-US" dirty="0"/>
          </a:p>
        </p:txBody>
      </p:sp>
    </p:spTree>
    <p:extLst>
      <p:ext uri="{BB962C8B-B14F-4D97-AF65-F5344CB8AC3E}">
        <p14:creationId xmlns:p14="http://schemas.microsoft.com/office/powerpoint/2010/main" val="199161699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Membership</a:t>
            </a:r>
            <a:endParaRPr lang="en-US" dirty="0"/>
          </a:p>
        </p:txBody>
      </p:sp>
      <p:sp>
        <p:nvSpPr>
          <p:cNvPr id="3" name="Content Placeholder 2"/>
          <p:cNvSpPr>
            <a:spLocks noGrp="1"/>
          </p:cNvSpPr>
          <p:nvPr>
            <p:ph idx="1"/>
          </p:nvPr>
        </p:nvSpPr>
        <p:spPr/>
        <p:txBody>
          <a:bodyPr>
            <a:normAutofit/>
          </a:bodyPr>
          <a:lstStyle/>
          <a:p>
            <a:r>
              <a:rPr lang="en-US" dirty="0" smtClean="0"/>
              <a:t>Eligibility for </a:t>
            </a:r>
            <a:r>
              <a:rPr lang="en-US" dirty="0"/>
              <a:t>C</a:t>
            </a:r>
            <a:r>
              <a:rPr lang="en-US" dirty="0" smtClean="0"/>
              <a:t>hurch Membership</a:t>
            </a:r>
            <a:endParaRPr lang="en-US" dirty="0" smtClean="0"/>
          </a:p>
          <a:p>
            <a:pPr lvl="1"/>
            <a:r>
              <a:rPr lang="en-US" dirty="0"/>
              <a:t>Membership into the visible church must not be placed on any other basis than the grace of God in regeneration</a:t>
            </a:r>
            <a:r>
              <a:rPr lang="en-US" dirty="0" smtClean="0"/>
              <a:t>.</a:t>
            </a:r>
            <a:endParaRPr lang="en-US" dirty="0"/>
          </a:p>
          <a:p>
            <a:pPr lvl="1"/>
            <a:r>
              <a:rPr lang="en-US" dirty="0"/>
              <a:t>The first indication of local church membership is found in Acts 2,</a:t>
            </a:r>
          </a:p>
          <a:p>
            <a:pPr lvl="1"/>
            <a:r>
              <a:rPr lang="en-US" dirty="0"/>
              <a:t>There was added a specific number of people to a local and visible assembly of people. </a:t>
            </a:r>
          </a:p>
        </p:txBody>
      </p:sp>
    </p:spTree>
    <p:extLst>
      <p:ext uri="{BB962C8B-B14F-4D97-AF65-F5344CB8AC3E}">
        <p14:creationId xmlns:p14="http://schemas.microsoft.com/office/powerpoint/2010/main" val="178935579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Membership</a:t>
            </a:r>
            <a:endParaRPr lang="en-US" dirty="0"/>
          </a:p>
        </p:txBody>
      </p:sp>
      <p:sp>
        <p:nvSpPr>
          <p:cNvPr id="3" name="Content Placeholder 2"/>
          <p:cNvSpPr>
            <a:spLocks noGrp="1"/>
          </p:cNvSpPr>
          <p:nvPr>
            <p:ph idx="1"/>
          </p:nvPr>
        </p:nvSpPr>
        <p:spPr/>
        <p:txBody>
          <a:bodyPr>
            <a:normAutofit/>
          </a:bodyPr>
          <a:lstStyle/>
          <a:p>
            <a:r>
              <a:rPr lang="en-US" dirty="0" smtClean="0"/>
              <a:t>Eligibility for </a:t>
            </a:r>
            <a:r>
              <a:rPr lang="en-US" dirty="0"/>
              <a:t>C</a:t>
            </a:r>
            <a:r>
              <a:rPr lang="en-US" dirty="0" smtClean="0"/>
              <a:t>hurch Membership</a:t>
            </a:r>
            <a:endParaRPr lang="en-US" dirty="0" smtClean="0"/>
          </a:p>
          <a:p>
            <a:pPr lvl="1"/>
            <a:r>
              <a:rPr lang="en-US" dirty="0" smtClean="0"/>
              <a:t>They </a:t>
            </a:r>
            <a:r>
              <a:rPr lang="en-US" dirty="0"/>
              <a:t>exercised all the functions of a particular church congregation</a:t>
            </a:r>
          </a:p>
          <a:p>
            <a:pPr lvl="2"/>
            <a:r>
              <a:rPr lang="en-US" dirty="0" smtClean="0"/>
              <a:t>To gather </a:t>
            </a:r>
            <a:r>
              <a:rPr lang="en-US" dirty="0"/>
              <a:t>together for fellowship</a:t>
            </a:r>
          </a:p>
          <a:p>
            <a:pPr lvl="2"/>
            <a:r>
              <a:rPr lang="en-US" dirty="0"/>
              <a:t>T</a:t>
            </a:r>
            <a:r>
              <a:rPr lang="en-US" dirty="0" smtClean="0"/>
              <a:t>o </a:t>
            </a:r>
            <a:r>
              <a:rPr lang="en-US" dirty="0"/>
              <a:t>break bread</a:t>
            </a:r>
          </a:p>
          <a:p>
            <a:pPr lvl="2"/>
            <a:r>
              <a:rPr lang="en-US" dirty="0"/>
              <a:t>T</a:t>
            </a:r>
            <a:r>
              <a:rPr lang="en-US" dirty="0" smtClean="0"/>
              <a:t>o </a:t>
            </a:r>
            <a:r>
              <a:rPr lang="en-US" dirty="0"/>
              <a:t>pray</a:t>
            </a:r>
          </a:p>
          <a:p>
            <a:pPr lvl="2"/>
            <a:r>
              <a:rPr lang="en-US" dirty="0"/>
              <a:t>T</a:t>
            </a:r>
            <a:r>
              <a:rPr lang="en-US" dirty="0" smtClean="0"/>
              <a:t>o </a:t>
            </a:r>
            <a:r>
              <a:rPr lang="en-US" dirty="0"/>
              <a:t>contribute to the needs of </a:t>
            </a:r>
            <a:r>
              <a:rPr lang="en-US" dirty="0" smtClean="0"/>
              <a:t>others</a:t>
            </a:r>
          </a:p>
        </p:txBody>
      </p:sp>
    </p:spTree>
    <p:extLst>
      <p:ext uri="{BB962C8B-B14F-4D97-AF65-F5344CB8AC3E}">
        <p14:creationId xmlns:p14="http://schemas.microsoft.com/office/powerpoint/2010/main" val="70842858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Membership</a:t>
            </a:r>
            <a:endParaRPr lang="en-US" dirty="0"/>
          </a:p>
        </p:txBody>
      </p:sp>
      <p:sp>
        <p:nvSpPr>
          <p:cNvPr id="3" name="Content Placeholder 2"/>
          <p:cNvSpPr>
            <a:spLocks noGrp="1"/>
          </p:cNvSpPr>
          <p:nvPr>
            <p:ph idx="1"/>
          </p:nvPr>
        </p:nvSpPr>
        <p:spPr/>
        <p:txBody>
          <a:bodyPr>
            <a:normAutofit/>
          </a:bodyPr>
          <a:lstStyle/>
          <a:p>
            <a:r>
              <a:rPr lang="en-US" dirty="0" smtClean="0"/>
              <a:t>Eligibility for </a:t>
            </a:r>
            <a:r>
              <a:rPr lang="en-US" dirty="0"/>
              <a:t>C</a:t>
            </a:r>
            <a:r>
              <a:rPr lang="en-US" dirty="0" smtClean="0"/>
              <a:t>hurch Membership</a:t>
            </a:r>
            <a:endParaRPr lang="en-US" dirty="0" smtClean="0"/>
          </a:p>
          <a:p>
            <a:pPr lvl="1"/>
            <a:r>
              <a:rPr lang="en-US" dirty="0" smtClean="0"/>
              <a:t>Any person who professes repentance toward God and faith toward our Lord Jesus Christ, should be eligible for membership. Yet </a:t>
            </a:r>
            <a:r>
              <a:rPr lang="en-US" dirty="0"/>
              <a:t>it is one thing to be eligible for membership, while it is another thing to qualify for membership</a:t>
            </a:r>
            <a:r>
              <a:rPr lang="en-US" dirty="0" smtClean="0"/>
              <a:t>.</a:t>
            </a:r>
            <a:endParaRPr lang="en-US" dirty="0"/>
          </a:p>
        </p:txBody>
      </p:sp>
    </p:spTree>
    <p:extLst>
      <p:ext uri="{BB962C8B-B14F-4D97-AF65-F5344CB8AC3E}">
        <p14:creationId xmlns:p14="http://schemas.microsoft.com/office/powerpoint/2010/main" val="14928730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Membership</a:t>
            </a:r>
            <a:endParaRPr lang="en-US" dirty="0"/>
          </a:p>
        </p:txBody>
      </p:sp>
      <p:sp>
        <p:nvSpPr>
          <p:cNvPr id="3" name="Content Placeholder 2"/>
          <p:cNvSpPr>
            <a:spLocks noGrp="1"/>
          </p:cNvSpPr>
          <p:nvPr>
            <p:ph idx="1"/>
          </p:nvPr>
        </p:nvSpPr>
        <p:spPr/>
        <p:txBody>
          <a:bodyPr>
            <a:normAutofit/>
          </a:bodyPr>
          <a:lstStyle/>
          <a:p>
            <a:r>
              <a:rPr lang="en-US" dirty="0" smtClean="0"/>
              <a:t>Qualifications for </a:t>
            </a:r>
            <a:r>
              <a:rPr lang="en-US" dirty="0"/>
              <a:t>C</a:t>
            </a:r>
            <a:r>
              <a:rPr lang="en-US" dirty="0" smtClean="0"/>
              <a:t>hurch Membership</a:t>
            </a:r>
            <a:endParaRPr lang="en-US" dirty="0"/>
          </a:p>
          <a:p>
            <a:pPr lvl="1"/>
            <a:r>
              <a:rPr lang="en-US" dirty="0" smtClean="0"/>
              <a:t>Every local church has the responsibility and obligation to protect itself from being contaminated by false brethren who profess to be true Christians </a:t>
            </a:r>
          </a:p>
          <a:p>
            <a:pPr lvl="2"/>
            <a:r>
              <a:rPr lang="en-US" dirty="0" smtClean="0"/>
              <a:t>These requirements are meant to include all those of like mind and spirit.    </a:t>
            </a:r>
          </a:p>
        </p:txBody>
      </p:sp>
    </p:spTree>
    <p:extLst>
      <p:ext uri="{BB962C8B-B14F-4D97-AF65-F5344CB8AC3E}">
        <p14:creationId xmlns:p14="http://schemas.microsoft.com/office/powerpoint/2010/main" val="62016525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Membership</a:t>
            </a:r>
            <a:endParaRPr lang="en-US" dirty="0"/>
          </a:p>
        </p:txBody>
      </p:sp>
      <p:sp>
        <p:nvSpPr>
          <p:cNvPr id="3" name="Content Placeholder 2"/>
          <p:cNvSpPr>
            <a:spLocks noGrp="1"/>
          </p:cNvSpPr>
          <p:nvPr>
            <p:ph idx="1"/>
          </p:nvPr>
        </p:nvSpPr>
        <p:spPr/>
        <p:txBody>
          <a:bodyPr>
            <a:normAutofit/>
          </a:bodyPr>
          <a:lstStyle/>
          <a:p>
            <a:r>
              <a:rPr lang="en-US" dirty="0" smtClean="0"/>
              <a:t>Qualifications for </a:t>
            </a:r>
            <a:r>
              <a:rPr lang="en-US" dirty="0"/>
              <a:t>C</a:t>
            </a:r>
            <a:r>
              <a:rPr lang="en-US" dirty="0" smtClean="0"/>
              <a:t>hurch Membership</a:t>
            </a:r>
            <a:endParaRPr lang="en-US" dirty="0"/>
          </a:p>
          <a:p>
            <a:pPr lvl="1"/>
            <a:r>
              <a:rPr lang="en-US" dirty="0" smtClean="0"/>
              <a:t>Repentance is best defined in our “Baptist Catechism” as...”a saving grace, whereby a sinner, out of a true sense of his sins, and apprehension of the mercy of God in Christ, does with grief and hatred of his sin turn from it to God, with full purpose to strive after new obedience.” (Q.70 - see </a:t>
            </a:r>
            <a:r>
              <a:rPr lang="en-US" dirty="0" err="1" smtClean="0"/>
              <a:t>ch.</a:t>
            </a:r>
            <a:r>
              <a:rPr lang="en-US" dirty="0" smtClean="0"/>
              <a:t> 15, paragraphs 3 &amp; 4.)</a:t>
            </a:r>
          </a:p>
        </p:txBody>
      </p:sp>
    </p:spTree>
    <p:extLst>
      <p:ext uri="{BB962C8B-B14F-4D97-AF65-F5344CB8AC3E}">
        <p14:creationId xmlns:p14="http://schemas.microsoft.com/office/powerpoint/2010/main" val="29333701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Membership</a:t>
            </a:r>
            <a:endParaRPr lang="en-US" dirty="0"/>
          </a:p>
        </p:txBody>
      </p:sp>
      <p:sp>
        <p:nvSpPr>
          <p:cNvPr id="3" name="Content Placeholder 2"/>
          <p:cNvSpPr>
            <a:spLocks noGrp="1"/>
          </p:cNvSpPr>
          <p:nvPr>
            <p:ph idx="1"/>
          </p:nvPr>
        </p:nvSpPr>
        <p:spPr/>
        <p:txBody>
          <a:bodyPr>
            <a:normAutofit/>
          </a:bodyPr>
          <a:lstStyle/>
          <a:p>
            <a:r>
              <a:rPr lang="en-US" dirty="0" smtClean="0"/>
              <a:t>Qualifications for </a:t>
            </a:r>
            <a:r>
              <a:rPr lang="en-US" dirty="0"/>
              <a:t>C</a:t>
            </a:r>
            <a:r>
              <a:rPr lang="en-US" dirty="0" smtClean="0"/>
              <a:t>hurch Membership</a:t>
            </a:r>
            <a:endParaRPr lang="en-US" dirty="0"/>
          </a:p>
          <a:p>
            <a:pPr lvl="1"/>
            <a:r>
              <a:rPr lang="en-US" dirty="0" smtClean="0"/>
              <a:t>Faith is also defined in the Catechism as...”a saving grace, whereby we receive, and rest upon Him alone for salvation, as He is set forth in the gospel.” (Q.69-see </a:t>
            </a:r>
            <a:r>
              <a:rPr lang="en-US" dirty="0" err="1" smtClean="0"/>
              <a:t>ch.</a:t>
            </a:r>
            <a:r>
              <a:rPr lang="en-US" dirty="0" smtClean="0"/>
              <a:t> 14, paragraphs 2 &amp; 3).</a:t>
            </a:r>
          </a:p>
          <a:p>
            <a:pPr lvl="1"/>
            <a:r>
              <a:rPr lang="en-US" dirty="0" smtClean="0"/>
              <a:t>Test of Conversion</a:t>
            </a:r>
          </a:p>
          <a:p>
            <a:pPr lvl="2"/>
            <a:r>
              <a:rPr lang="en-US" dirty="0" smtClean="0"/>
              <a:t>Open confession of Christ </a:t>
            </a:r>
          </a:p>
          <a:p>
            <a:pPr lvl="2"/>
            <a:r>
              <a:rPr lang="en-US" dirty="0" smtClean="0"/>
              <a:t>Sound Beliefs</a:t>
            </a:r>
          </a:p>
          <a:p>
            <a:pPr lvl="2"/>
            <a:r>
              <a:rPr lang="en-US" dirty="0" smtClean="0"/>
              <a:t>Godly Walk</a:t>
            </a:r>
            <a:endParaRPr lang="en-US" dirty="0"/>
          </a:p>
        </p:txBody>
      </p:sp>
    </p:spTree>
    <p:extLst>
      <p:ext uri="{BB962C8B-B14F-4D97-AF65-F5344CB8AC3E}">
        <p14:creationId xmlns:p14="http://schemas.microsoft.com/office/powerpoint/2010/main" val="378958259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Responsibilities of Membership</a:t>
            </a:r>
            <a:endParaRPr lang="en-US" dirty="0"/>
          </a:p>
        </p:txBody>
      </p:sp>
      <p:sp>
        <p:nvSpPr>
          <p:cNvPr id="3" name="Content Placeholder 2"/>
          <p:cNvSpPr>
            <a:spLocks noGrp="1"/>
          </p:cNvSpPr>
          <p:nvPr>
            <p:ph idx="1"/>
          </p:nvPr>
        </p:nvSpPr>
        <p:spPr/>
        <p:txBody>
          <a:bodyPr>
            <a:normAutofit/>
          </a:bodyPr>
          <a:lstStyle/>
          <a:p>
            <a:r>
              <a:rPr lang="en-US" dirty="0"/>
              <a:t>Everyone has certain responsibilities in life, but the Christian is given responsibilities, which far exceed those of the non-Christian.</a:t>
            </a:r>
          </a:p>
          <a:p>
            <a:pPr lvl="1"/>
            <a:r>
              <a:rPr lang="en-US" dirty="0"/>
              <a:t>Blessings and privileges go hand-in-hand with responsibilities. Our Lord Himself said...”to whom much is given, much shall be required” (Luke 12:48; Matt. 25:14-30)</a:t>
            </a:r>
            <a:r>
              <a:rPr lang="en-US" dirty="0" smtClean="0"/>
              <a:t>.</a:t>
            </a:r>
            <a:endParaRPr lang="en-US" dirty="0"/>
          </a:p>
        </p:txBody>
      </p:sp>
    </p:spTree>
    <p:extLst>
      <p:ext uri="{BB962C8B-B14F-4D97-AF65-F5344CB8AC3E}">
        <p14:creationId xmlns:p14="http://schemas.microsoft.com/office/powerpoint/2010/main" val="211129166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Responsibility to Christ</a:t>
            </a:r>
            <a:endParaRPr lang="en-US" dirty="0"/>
          </a:p>
        </p:txBody>
      </p:sp>
      <p:sp>
        <p:nvSpPr>
          <p:cNvPr id="3" name="Content Placeholder 2"/>
          <p:cNvSpPr>
            <a:spLocks noGrp="1"/>
          </p:cNvSpPr>
          <p:nvPr>
            <p:ph idx="1"/>
          </p:nvPr>
        </p:nvSpPr>
        <p:spPr/>
        <p:txBody>
          <a:bodyPr>
            <a:normAutofit/>
          </a:bodyPr>
          <a:lstStyle/>
          <a:p>
            <a:r>
              <a:rPr lang="en-US" dirty="0" smtClean="0"/>
              <a:t>Our </a:t>
            </a:r>
            <a:r>
              <a:rPr lang="en-US" dirty="0"/>
              <a:t>responsibility, as members of Christ’s local church should be that of unreserved submission to Him and His Word. This includes loyalty to the truth. Loyalty to the truth is shown by a love of hearing, reading and obeying God’s Word</a:t>
            </a:r>
            <a:r>
              <a:rPr lang="en-US" dirty="0" smtClean="0"/>
              <a:t>.</a:t>
            </a:r>
            <a:endParaRPr lang="en-US" dirty="0"/>
          </a:p>
        </p:txBody>
      </p:sp>
    </p:spTree>
    <p:extLst>
      <p:ext uri="{BB962C8B-B14F-4D97-AF65-F5344CB8AC3E}">
        <p14:creationId xmlns:p14="http://schemas.microsoft.com/office/powerpoint/2010/main" val="423492743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xmlns:p14="http://schemas.microsoft.com/office/powerpoint/2010/mai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1263</TotalTime>
  <Words>1210</Words>
  <Application>Microsoft Macintosh PowerPoint</Application>
  <PresentationFormat>On-screen Show (4:3)</PresentationFormat>
  <Paragraphs>79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Technic</vt:lpstr>
      <vt:lpstr>Requirements and responsibilities of Membership</vt:lpstr>
      <vt:lpstr>Requirements for Membership</vt:lpstr>
      <vt:lpstr>Requirements for Membership</vt:lpstr>
      <vt:lpstr>Requirements for Membership</vt:lpstr>
      <vt:lpstr>Requirements for Membership</vt:lpstr>
      <vt:lpstr>Requirements for Membership</vt:lpstr>
      <vt:lpstr>Requirements for Membership</vt:lpstr>
      <vt:lpstr>Responsibilities of Membership</vt:lpstr>
      <vt:lpstr>Responsibility to Christ</vt:lpstr>
      <vt:lpstr>Responsibility to Christ’s Officers</vt:lpstr>
      <vt:lpstr>Responsibility to Christ’s Officers</vt:lpstr>
      <vt:lpstr>Responsibility to Christ’s Church</vt:lpstr>
      <vt:lpstr>Responsibility to Christ’s Church</vt:lpstr>
      <vt:lpstr>Responsibility to Christ’s Church</vt:lpstr>
      <vt:lpstr>Responsibility to Christ’s Church</vt:lpstr>
      <vt:lpstr>Responsibility to Christ’s Church</vt:lpstr>
      <vt:lpstr>Responsibility to Christ’s Church</vt:lpstr>
      <vt:lpstr>Responsibility to Christ’s Church</vt:lpstr>
      <vt:lpstr>Responsibility to Christ’s World</vt:lpstr>
    </vt:vector>
  </TitlesOfParts>
  <Manager/>
  <Company>Tucson Reformed Baptist Church</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Robert Cosby</dc:creator>
  <cp:keywords/>
  <dc:description/>
  <cp:lastModifiedBy>Robert Cosby</cp:lastModifiedBy>
  <cp:revision>25</cp:revision>
  <dcterms:created xsi:type="dcterms:W3CDTF">2013-08-16T20:21:33Z</dcterms:created>
  <dcterms:modified xsi:type="dcterms:W3CDTF">2015-12-01T04:52:01Z</dcterms:modified>
  <cp:category/>
</cp:coreProperties>
</file>