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4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11/20/15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11/20/15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11/20/15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11/20/15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Confessional Church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Alternate-Whi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50" y="1544811"/>
            <a:ext cx="5731274" cy="1752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213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Seven </a:t>
            </a:r>
            <a:r>
              <a:rPr lang="en-US" dirty="0" smtClean="0"/>
              <a:t>Views </a:t>
            </a:r>
            <a:r>
              <a:rPr lang="en-US" dirty="0"/>
              <a:t>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Confessional Subscription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</a:t>
            </a:r>
            <a:r>
              <a:rPr lang="en-US" b="1" dirty="0" smtClean="0"/>
              <a:t>he </a:t>
            </a:r>
            <a:r>
              <a:rPr lang="en-US" b="1" dirty="0"/>
              <a:t>Bible as D</a:t>
            </a:r>
            <a:r>
              <a:rPr lang="en-US" b="1" dirty="0" smtClean="0"/>
              <a:t>octrinal </a:t>
            </a:r>
            <a:r>
              <a:rPr lang="en-US" b="1" dirty="0"/>
              <a:t>S</a:t>
            </a:r>
            <a:r>
              <a:rPr lang="en-US" b="1" dirty="0" smtClean="0"/>
              <a:t>tatement </a:t>
            </a:r>
            <a:endParaRPr lang="en-US" b="1" dirty="0"/>
          </a:p>
          <a:p>
            <a:pPr lvl="1"/>
            <a:r>
              <a:rPr lang="en-US" b="1" dirty="0"/>
              <a:t>This sounds spiritual but cannot be held in practice.</a:t>
            </a:r>
          </a:p>
          <a:p>
            <a:r>
              <a:rPr lang="en-US" b="1" dirty="0"/>
              <a:t>Gospel essentials subscription.</a:t>
            </a:r>
          </a:p>
          <a:p>
            <a:pPr lvl="1"/>
            <a:r>
              <a:rPr lang="en-US" b="1" dirty="0"/>
              <a:t>There is only subscription to core beliefs of the bible.</a:t>
            </a:r>
          </a:p>
          <a:p>
            <a:r>
              <a:rPr lang="en-US" b="1" dirty="0"/>
              <a:t>Good Faith Subscriptions</a:t>
            </a:r>
          </a:p>
          <a:p>
            <a:pPr lvl="1"/>
            <a:r>
              <a:rPr lang="en-US" b="1" dirty="0"/>
              <a:t>General agreement with a </a:t>
            </a:r>
            <a:r>
              <a:rPr lang="en-US" b="1" dirty="0" smtClean="0"/>
              <a:t>confession</a:t>
            </a:r>
          </a:p>
          <a:p>
            <a:pPr lvl="1"/>
            <a:r>
              <a:rPr lang="en-US" b="1" dirty="0"/>
              <a:t>Allows for great disagreement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48666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Seven </a:t>
            </a:r>
            <a:r>
              <a:rPr lang="en-US" dirty="0" smtClean="0"/>
              <a:t>Views </a:t>
            </a:r>
            <a:r>
              <a:rPr lang="en-US" dirty="0"/>
              <a:t>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Confessional Subscription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Full </a:t>
            </a:r>
            <a:r>
              <a:rPr lang="en-US" b="1" dirty="0" smtClean="0"/>
              <a:t>Subscription/Strict subscription</a:t>
            </a:r>
            <a:endParaRPr lang="en-US" b="1" dirty="0"/>
          </a:p>
          <a:p>
            <a:pPr lvl="1"/>
            <a:r>
              <a:rPr lang="en-US" b="1" dirty="0" smtClean="0"/>
              <a:t>Requirement of TRBC Officers</a:t>
            </a:r>
          </a:p>
          <a:p>
            <a:pPr lvl="1"/>
            <a:r>
              <a:rPr lang="en-US" b="1" dirty="0" smtClean="0"/>
              <a:t>This </a:t>
            </a:r>
            <a:r>
              <a:rPr lang="en-US" b="1" dirty="0"/>
              <a:t>does not imply that all doctrine is equal, but that all are </a:t>
            </a:r>
            <a:r>
              <a:rPr lang="en-US" b="1" dirty="0" smtClean="0"/>
              <a:t>true</a:t>
            </a:r>
            <a:endParaRPr lang="en-US" b="1" dirty="0"/>
          </a:p>
          <a:p>
            <a:pPr lvl="1"/>
            <a:r>
              <a:rPr lang="en-US" b="1" dirty="0"/>
              <a:t>This does not mean the adoption of every word, but the adoption of the doctrine</a:t>
            </a:r>
          </a:p>
        </p:txBody>
      </p:sp>
    </p:spTree>
    <p:extLst>
      <p:ext uri="{BB962C8B-B14F-4D97-AF65-F5344CB8AC3E}">
        <p14:creationId xmlns:p14="http://schemas.microsoft.com/office/powerpoint/2010/main" val="2161121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Seven </a:t>
            </a:r>
            <a:r>
              <a:rPr lang="en-US" dirty="0" smtClean="0"/>
              <a:t>Views </a:t>
            </a:r>
            <a:r>
              <a:rPr lang="en-US" dirty="0"/>
              <a:t>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Confessional Subscription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</a:t>
            </a:r>
            <a:r>
              <a:rPr lang="en-US" b="1" dirty="0" smtClean="0"/>
              <a:t>istorical </a:t>
            </a:r>
            <a:endParaRPr lang="en-US" b="1" dirty="0"/>
          </a:p>
          <a:p>
            <a:pPr lvl="1"/>
            <a:r>
              <a:rPr lang="en-US" b="1" dirty="0"/>
              <a:t>T</a:t>
            </a:r>
            <a:r>
              <a:rPr lang="en-US" b="1" dirty="0" smtClean="0"/>
              <a:t>his </a:t>
            </a:r>
            <a:r>
              <a:rPr lang="en-US" b="1" dirty="0"/>
              <a:t>means that we have to hold the confession in the exact same way that the framers did.</a:t>
            </a:r>
          </a:p>
          <a:p>
            <a:r>
              <a:rPr lang="en-US" b="1" dirty="0"/>
              <a:t>J</a:t>
            </a:r>
            <a:r>
              <a:rPr lang="en-US" b="1" dirty="0" smtClean="0"/>
              <a:t>ot </a:t>
            </a:r>
            <a:r>
              <a:rPr lang="en-US" b="1" dirty="0"/>
              <a:t>and </a:t>
            </a:r>
            <a:r>
              <a:rPr lang="en-US" b="1" dirty="0" smtClean="0"/>
              <a:t>Tittle</a:t>
            </a:r>
            <a:endParaRPr lang="en-US" b="1" dirty="0"/>
          </a:p>
          <a:p>
            <a:pPr lvl="1"/>
            <a:r>
              <a:rPr lang="en-US" b="1" dirty="0"/>
              <a:t>T</a:t>
            </a:r>
            <a:r>
              <a:rPr lang="en-US" b="1" dirty="0" smtClean="0"/>
              <a:t>his </a:t>
            </a:r>
            <a:r>
              <a:rPr lang="en-US" b="1" dirty="0"/>
              <a:t>requires absolute and total subscription.</a:t>
            </a:r>
          </a:p>
        </p:txBody>
      </p:sp>
    </p:spTree>
    <p:extLst>
      <p:ext uri="{BB962C8B-B14F-4D97-AF65-F5344CB8AC3E}">
        <p14:creationId xmlns:p14="http://schemas.microsoft.com/office/powerpoint/2010/main" val="1974259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Starting with the </a:t>
            </a:r>
            <a:r>
              <a:rPr lang="en-US" b="1" dirty="0" smtClean="0"/>
              <a:t>Confession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</a:t>
            </a:r>
            <a:r>
              <a:rPr lang="en-US" b="1" dirty="0"/>
              <a:t>Confession becomes our default position</a:t>
            </a:r>
          </a:p>
          <a:p>
            <a:r>
              <a:rPr lang="en-US" b="1" dirty="0"/>
              <a:t>This does not mean that it is above scripture, only that our interpretation is always flawed and we need to begin somewhere.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067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Our Confession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1677/89 London Baptist Confession</a:t>
            </a:r>
          </a:p>
          <a:p>
            <a:pPr lvl="1"/>
            <a:r>
              <a:rPr lang="en-US" dirty="0" smtClean="0"/>
              <a:t>A catholic document</a:t>
            </a:r>
          </a:p>
          <a:p>
            <a:pPr lvl="1"/>
            <a:r>
              <a:rPr lang="en-US" dirty="0" smtClean="0"/>
              <a:t>Part of the Westminster/Savoy family</a:t>
            </a:r>
          </a:p>
          <a:p>
            <a:pPr lvl="1"/>
            <a:r>
              <a:rPr lang="en-US" dirty="0" smtClean="0"/>
              <a:t>Not merely a copied, </a:t>
            </a:r>
            <a:r>
              <a:rPr lang="en-US" smtClean="0"/>
              <a:t>but advanced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38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Confessional Churches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Questions:</a:t>
            </a:r>
          </a:p>
          <a:p>
            <a:pPr lvl="1"/>
            <a:r>
              <a:rPr lang="en-US" dirty="0" smtClean="0"/>
              <a:t>What are Confessions and Creeds?</a:t>
            </a:r>
          </a:p>
          <a:p>
            <a:pPr lvl="1"/>
            <a:r>
              <a:rPr lang="en-US" dirty="0" smtClean="0"/>
              <a:t>Why Should We be Confessional?</a:t>
            </a:r>
          </a:p>
          <a:p>
            <a:pPr lvl="1"/>
            <a:r>
              <a:rPr lang="en-US" dirty="0" smtClean="0"/>
              <a:t>What Does it Mean to be Confessional?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355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</a:t>
            </a:r>
            <a:r>
              <a:rPr lang="en-US" dirty="0" smtClean="0"/>
              <a:t>are Confessions/Creeds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Creeds</a:t>
            </a:r>
          </a:p>
          <a:p>
            <a:pPr lvl="1"/>
            <a:r>
              <a:rPr lang="en-US" b="1" dirty="0"/>
              <a:t>A brief statement of belief</a:t>
            </a:r>
          </a:p>
          <a:p>
            <a:pPr lvl="1"/>
            <a:r>
              <a:rPr lang="en-US" b="1" dirty="0"/>
              <a:t>Examples</a:t>
            </a:r>
          </a:p>
          <a:p>
            <a:pPr lvl="2"/>
            <a:r>
              <a:rPr lang="en-US" b="1" dirty="0"/>
              <a:t>Apostles</a:t>
            </a:r>
          </a:p>
          <a:p>
            <a:pPr lvl="2"/>
            <a:r>
              <a:rPr lang="en-US" b="1" dirty="0"/>
              <a:t>Nicene</a:t>
            </a:r>
          </a:p>
          <a:p>
            <a:pPr lvl="2"/>
            <a:r>
              <a:rPr lang="en-US" b="1" dirty="0" smtClean="0"/>
              <a:t>Athanasius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57916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</a:t>
            </a:r>
            <a:r>
              <a:rPr lang="en-US" dirty="0" smtClean="0"/>
              <a:t>are Confessions/Creeds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Confessions</a:t>
            </a:r>
          </a:p>
          <a:p>
            <a:pPr lvl="1"/>
            <a:r>
              <a:rPr lang="en-US" b="1" dirty="0"/>
              <a:t>A fuller expression of doctrine</a:t>
            </a:r>
          </a:p>
          <a:p>
            <a:pPr lvl="1"/>
            <a:r>
              <a:rPr lang="en-US" b="1" dirty="0"/>
              <a:t>Examples</a:t>
            </a:r>
          </a:p>
          <a:p>
            <a:pPr lvl="2"/>
            <a:r>
              <a:rPr lang="en-US" b="1" dirty="0"/>
              <a:t>Belgic Confession</a:t>
            </a:r>
          </a:p>
          <a:p>
            <a:pPr lvl="2"/>
            <a:r>
              <a:rPr lang="en-US" b="1" dirty="0"/>
              <a:t>Westminster Confession</a:t>
            </a:r>
          </a:p>
          <a:p>
            <a:pPr lvl="2"/>
            <a:r>
              <a:rPr lang="en-US" b="1" dirty="0"/>
              <a:t>1689 Baptist </a:t>
            </a:r>
            <a:r>
              <a:rPr lang="en-US" b="1" dirty="0" smtClean="0"/>
              <a:t>Confession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522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S</a:t>
            </a:r>
            <a:r>
              <a:rPr lang="en-US" dirty="0" smtClean="0"/>
              <a:t>hould </a:t>
            </a:r>
            <a:r>
              <a:rPr lang="en-US" dirty="0"/>
              <a:t>W</a:t>
            </a:r>
            <a:r>
              <a:rPr lang="en-US" dirty="0" smtClean="0"/>
              <a:t>e Be Confessional?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Early Stage of Confessional Conception:</a:t>
            </a:r>
          </a:p>
          <a:p>
            <a:pPr lvl="1"/>
            <a:r>
              <a:rPr lang="en-US" b="1" dirty="0"/>
              <a:t>Confessional Purpose: to express one's faith</a:t>
            </a:r>
          </a:p>
          <a:p>
            <a:pPr lvl="1"/>
            <a:r>
              <a:rPr lang="en-US" b="1" dirty="0"/>
              <a:t>Apologetic Purpose: to defend one's faith</a:t>
            </a:r>
          </a:p>
          <a:p>
            <a:pPr lvl="1"/>
            <a:r>
              <a:rPr lang="en-US" b="1" dirty="0"/>
              <a:t>Fraternal Purpose: to establish common ground and unity</a:t>
            </a:r>
          </a:p>
          <a:p>
            <a:pPr lvl="1"/>
            <a:r>
              <a:rPr lang="en-US" b="1" dirty="0"/>
              <a:t>Pedagogic Purpose: to teach the youth, new converts and future leaders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374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S</a:t>
            </a:r>
            <a:r>
              <a:rPr lang="en-US" dirty="0" smtClean="0"/>
              <a:t>hould </a:t>
            </a:r>
            <a:r>
              <a:rPr lang="en-US" dirty="0"/>
              <a:t>W</a:t>
            </a:r>
            <a:r>
              <a:rPr lang="en-US" dirty="0" smtClean="0"/>
              <a:t>e Be Confessional?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Middle Stage of Confessional Consolidation:</a:t>
            </a:r>
          </a:p>
          <a:p>
            <a:pPr lvl="1"/>
            <a:r>
              <a:rPr lang="en-US" b="1" dirty="0"/>
              <a:t>Uniformity Purpose: to standardize doctrine and practice in an ecclesiastical context</a:t>
            </a:r>
          </a:p>
          <a:p>
            <a:pPr lvl="1"/>
            <a:r>
              <a:rPr lang="en-US" b="1" dirty="0"/>
              <a:t>Orthodoxy/Heterodoxy Purpose: to require one to candidly reveal his faith to determine if it </a:t>
            </a:r>
            <a:r>
              <a:rPr lang="en-US" b="1" dirty="0" smtClean="0"/>
              <a:t>is sound </a:t>
            </a:r>
            <a:r>
              <a:rPr lang="en-US" b="1" dirty="0"/>
              <a:t>or erroneous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610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S</a:t>
            </a:r>
            <a:r>
              <a:rPr lang="en-US" dirty="0" smtClean="0"/>
              <a:t>hould </a:t>
            </a:r>
            <a:r>
              <a:rPr lang="en-US" dirty="0"/>
              <a:t>W</a:t>
            </a:r>
            <a:r>
              <a:rPr lang="en-US" dirty="0" smtClean="0"/>
              <a:t>e Be Confessional?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Middle Stage of Confessional Consolidation:</a:t>
            </a:r>
          </a:p>
          <a:p>
            <a:pPr lvl="1"/>
            <a:r>
              <a:rPr lang="en-US" b="1" dirty="0"/>
              <a:t>Qualifying Purpose: to enable one to enter into the leadership offices of the Church</a:t>
            </a:r>
          </a:p>
          <a:p>
            <a:pPr lvl="1"/>
            <a:r>
              <a:rPr lang="en-US" b="1" dirty="0"/>
              <a:t>Defining Purpose: to distinguish one religious viewpoint over against another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035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S</a:t>
            </a:r>
            <a:r>
              <a:rPr lang="en-US" dirty="0" smtClean="0"/>
              <a:t>hould </a:t>
            </a:r>
            <a:r>
              <a:rPr lang="en-US" dirty="0"/>
              <a:t>W</a:t>
            </a:r>
            <a:r>
              <a:rPr lang="en-US" dirty="0" smtClean="0"/>
              <a:t>e Be Confessional?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Mature Stage of Confessional Confrontation:</a:t>
            </a:r>
          </a:p>
          <a:p>
            <a:pPr lvl="1"/>
            <a:r>
              <a:rPr lang="en-US" b="1" dirty="0"/>
              <a:t>Polemical Purpose: To attack a divergent theological viewpoint</a:t>
            </a:r>
          </a:p>
          <a:p>
            <a:pPr lvl="1"/>
            <a:r>
              <a:rPr lang="en-US" b="1" dirty="0"/>
              <a:t>Restrictive Purpose: to prevent the advance of a divergent theological viewpoint</a:t>
            </a:r>
          </a:p>
          <a:p>
            <a:pPr lvl="1"/>
            <a:r>
              <a:rPr lang="en-US" b="1" dirty="0"/>
              <a:t>Coercive Purpose: to convince another in regard to doctrine or practice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85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Seven </a:t>
            </a:r>
            <a:r>
              <a:rPr lang="en-US" dirty="0" smtClean="0"/>
              <a:t>Views </a:t>
            </a:r>
            <a:r>
              <a:rPr lang="en-US" dirty="0"/>
              <a:t>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Confessional Subscription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Doctrine Divides, Love Unites.</a:t>
            </a:r>
          </a:p>
          <a:p>
            <a:pPr lvl="1"/>
            <a:r>
              <a:rPr lang="en-US" b="1" dirty="0"/>
              <a:t>We hold to the bible alone, confessions are man made doctrines.</a:t>
            </a:r>
          </a:p>
          <a:p>
            <a:pPr lvl="1"/>
            <a:r>
              <a:rPr lang="en-US" b="1" dirty="0"/>
              <a:t>Salter </a:t>
            </a:r>
            <a:r>
              <a:rPr lang="en-US" b="1" dirty="0" smtClean="0"/>
              <a:t>Hall </a:t>
            </a:r>
            <a:r>
              <a:rPr lang="en-US" b="1" dirty="0"/>
              <a:t>1719</a:t>
            </a:r>
          </a:p>
          <a:p>
            <a:pPr lvl="2"/>
            <a:r>
              <a:rPr lang="en-US" b="1" dirty="0"/>
              <a:t>Debate over whether a minister needed to subscribe to the doctrine of the Trinity.</a:t>
            </a:r>
          </a:p>
          <a:p>
            <a:pPr lvl="1"/>
            <a:r>
              <a:rPr lang="en-US" b="1" dirty="0"/>
              <a:t>1922 northern Baptist convention</a:t>
            </a:r>
          </a:p>
          <a:p>
            <a:pPr lvl="2"/>
            <a:r>
              <a:rPr lang="en-US" b="1" dirty="0"/>
              <a:t>Proposition that the New Testament is all sufficient ground for faith and practice </a:t>
            </a:r>
          </a:p>
        </p:txBody>
      </p:sp>
    </p:spTree>
    <p:extLst>
      <p:ext uri="{BB962C8B-B14F-4D97-AF65-F5344CB8AC3E}">
        <p14:creationId xmlns:p14="http://schemas.microsoft.com/office/powerpoint/2010/main" val="2710277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xmlns:p14="http://schemas.microsoft.com/office/powerpoint/2010/main" spd="slow">
        <p:dissolv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1054</TotalTime>
  <Words>476</Words>
  <Application>Microsoft Macintosh PowerPoint</Application>
  <PresentationFormat>On-screen Show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Technic</vt:lpstr>
      <vt:lpstr>The Confessional Church</vt:lpstr>
      <vt:lpstr>Confessional Churches</vt:lpstr>
      <vt:lpstr>What are Confessions/Creeds </vt:lpstr>
      <vt:lpstr>What are Confessions/Creeds </vt:lpstr>
      <vt:lpstr>Why Should We Be Confessional?</vt:lpstr>
      <vt:lpstr>Why Should We Be Confessional?</vt:lpstr>
      <vt:lpstr>Why Should We Be Confessional?</vt:lpstr>
      <vt:lpstr>Why Should We Be Confessional?</vt:lpstr>
      <vt:lpstr>Seven Views of  Confessional Subscription </vt:lpstr>
      <vt:lpstr>Seven Views of  Confessional Subscription </vt:lpstr>
      <vt:lpstr>Seven Views of  Confessional Subscription </vt:lpstr>
      <vt:lpstr>Seven Views of  Confessional Subscription </vt:lpstr>
      <vt:lpstr>Starting with the Confession </vt:lpstr>
      <vt:lpstr>Our Confession </vt:lpstr>
    </vt:vector>
  </TitlesOfParts>
  <Company>Tucson Reformed Baptist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Cosby</dc:creator>
  <cp:lastModifiedBy>Robert Cosby</cp:lastModifiedBy>
  <cp:revision>13</cp:revision>
  <dcterms:created xsi:type="dcterms:W3CDTF">2013-08-16T20:21:33Z</dcterms:created>
  <dcterms:modified xsi:type="dcterms:W3CDTF">2015-11-21T19:28:03Z</dcterms:modified>
</cp:coreProperties>
</file>