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0" d="100"/>
          <a:sy n="90" d="100"/>
        </p:scale>
        <p:origin x="-14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11/18/15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11/18/15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transition xmlns:p14="http://schemas.microsoft.com/office/powerpoint/2010/mai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11/18/15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transition xmlns:p14="http://schemas.microsoft.com/office/powerpoint/2010/mai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11/18/15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transition xmlns:p14="http://schemas.microsoft.com/office/powerpoint/2010/mai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11/18/15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11/18/15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transition xmlns:p14="http://schemas.microsoft.com/office/powerpoint/2010/mai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11/18/15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transition xmlns:p14="http://schemas.microsoft.com/office/powerpoint/2010/mai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11/18/15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transition xmlns:p14="http://schemas.microsoft.com/office/powerpoint/2010/mai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11/18/15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transition xmlns:p14="http://schemas.microsoft.com/office/powerpoint/2010/mai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11/18/15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transition xmlns:p14="http://schemas.microsoft.com/office/powerpoint/2010/mai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11/18/15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transition xmlns:p14="http://schemas.microsoft.com/office/powerpoint/2010/main" spd="slow">
    <p:push dir="u"/>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11/18/15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spd="slow">
    <p:push dir="u"/>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Nature </a:t>
            </a:r>
            <a:br>
              <a:rPr lang="en-US" dirty="0" smtClean="0"/>
            </a:br>
            <a:r>
              <a:rPr lang="en-US" dirty="0" smtClean="0"/>
              <a:t>of the Church</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Alternate-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050" y="1544811"/>
            <a:ext cx="5731274" cy="1752601"/>
          </a:xfrm>
          <a:prstGeom prst="rect">
            <a:avLst/>
          </a:prstGeom>
        </p:spPr>
      </p:pic>
    </p:spTree>
    <p:extLst>
      <p:ext uri="{BB962C8B-B14F-4D97-AF65-F5344CB8AC3E}">
        <p14:creationId xmlns:p14="http://schemas.microsoft.com/office/powerpoint/2010/main" val="38393637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Church</a:t>
            </a:r>
            <a:endParaRPr lang="en-US" dirty="0"/>
          </a:p>
        </p:txBody>
      </p:sp>
      <p:sp>
        <p:nvSpPr>
          <p:cNvPr id="4" name="Text Placeholder 3"/>
          <p:cNvSpPr>
            <a:spLocks noGrp="1"/>
          </p:cNvSpPr>
          <p:nvPr>
            <p:ph type="body" idx="1"/>
          </p:nvPr>
        </p:nvSpPr>
        <p:spPr/>
        <p:txBody>
          <a:bodyPr/>
          <a:lstStyle/>
          <a:p>
            <a:r>
              <a:rPr lang="en-US" dirty="0"/>
              <a:t>THE CHURCH AS AN </a:t>
            </a:r>
            <a:r>
              <a:rPr lang="en-US" dirty="0" smtClean="0"/>
              <a:t>ORGANISM</a:t>
            </a:r>
            <a:endParaRPr lang="en-US" dirty="0"/>
          </a:p>
          <a:p>
            <a:endParaRPr lang="en-US" dirty="0"/>
          </a:p>
        </p:txBody>
      </p:sp>
      <p:sp>
        <p:nvSpPr>
          <p:cNvPr id="5" name="Text Placeholder 4"/>
          <p:cNvSpPr>
            <a:spLocks noGrp="1"/>
          </p:cNvSpPr>
          <p:nvPr>
            <p:ph type="body" sz="half" idx="3"/>
          </p:nvPr>
        </p:nvSpPr>
        <p:spPr/>
        <p:txBody>
          <a:bodyPr/>
          <a:lstStyle/>
          <a:p>
            <a:r>
              <a:rPr lang="en-US" dirty="0"/>
              <a:t>THE CHURCH AS AN ORGANIZATION</a:t>
            </a:r>
          </a:p>
        </p:txBody>
      </p:sp>
      <p:sp>
        <p:nvSpPr>
          <p:cNvPr id="3" name="Content Placeholder 2"/>
          <p:cNvSpPr>
            <a:spLocks noGrp="1"/>
          </p:cNvSpPr>
          <p:nvPr>
            <p:ph sz="quarter" idx="2"/>
          </p:nvPr>
        </p:nvSpPr>
        <p:spPr/>
        <p:txBody>
          <a:bodyPr>
            <a:normAutofit fontScale="92500"/>
          </a:bodyPr>
          <a:lstStyle/>
          <a:p>
            <a:r>
              <a:rPr lang="en-US" dirty="0" smtClean="0"/>
              <a:t>This </a:t>
            </a:r>
            <a:r>
              <a:rPr lang="en-US" dirty="0"/>
              <a:t>designation is a communion of believers united in the bond of the Spirit and exercising their gifts for the good of the body. Rather than describing the church as a building of brick and mortar, this portrays that church as a living organism. </a:t>
            </a:r>
            <a:r>
              <a:rPr lang="en-US" dirty="0" smtClean="0"/>
              <a:t>(</a:t>
            </a:r>
            <a:r>
              <a:rPr lang="en-US" dirty="0"/>
              <a:t>Rom. 12:5; I Cor. 12:27)</a:t>
            </a:r>
            <a:r>
              <a:rPr lang="en-US" dirty="0" smtClean="0"/>
              <a:t>.</a:t>
            </a:r>
            <a:endParaRPr lang="en-US" dirty="0"/>
          </a:p>
        </p:txBody>
      </p:sp>
      <p:sp>
        <p:nvSpPr>
          <p:cNvPr id="6" name="Content Placeholder 5"/>
          <p:cNvSpPr>
            <a:spLocks noGrp="1"/>
          </p:cNvSpPr>
          <p:nvPr>
            <p:ph sz="quarter" idx="4"/>
          </p:nvPr>
        </p:nvSpPr>
        <p:spPr/>
        <p:txBody>
          <a:bodyPr/>
          <a:lstStyle/>
          <a:p>
            <a:r>
              <a:rPr lang="en-US" dirty="0"/>
              <a:t>The church as an organization consists of a systematic union of individuals in a body whose officers and members work together for a common end (Matt. 18:15-17; I Cor. 5:1-5; Acts 6:1-8).  </a:t>
            </a:r>
            <a:endParaRPr lang="en-US" i="1" dirty="0"/>
          </a:p>
        </p:txBody>
      </p:sp>
    </p:spTree>
    <p:extLst>
      <p:ext uri="{BB962C8B-B14F-4D97-AF65-F5344CB8AC3E}">
        <p14:creationId xmlns:p14="http://schemas.microsoft.com/office/powerpoint/2010/main" val="9471322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3"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Purpose of Local Church Membership</a:t>
            </a:r>
            <a:r>
              <a:rPr lang="en-US" dirty="0"/>
              <a:t> </a:t>
            </a:r>
          </a:p>
        </p:txBody>
      </p:sp>
      <p:sp>
        <p:nvSpPr>
          <p:cNvPr id="3" name="Content Placeholder 2"/>
          <p:cNvSpPr>
            <a:spLocks noGrp="1"/>
          </p:cNvSpPr>
          <p:nvPr>
            <p:ph idx="1"/>
          </p:nvPr>
        </p:nvSpPr>
        <p:spPr/>
        <p:txBody>
          <a:bodyPr>
            <a:normAutofit/>
          </a:bodyPr>
          <a:lstStyle/>
          <a:p>
            <a:r>
              <a:rPr lang="en-US" dirty="0"/>
              <a:t>CHURCH MEMBERSHIP IS A BIBLICAL </a:t>
            </a:r>
            <a:r>
              <a:rPr lang="en-US" dirty="0" smtClean="0"/>
              <a:t>ORGANIZATION</a:t>
            </a:r>
          </a:p>
          <a:p>
            <a:pPr lvl="1"/>
            <a:r>
              <a:rPr lang="en-US" dirty="0" smtClean="0"/>
              <a:t>Proper Church Discipline requires organization</a:t>
            </a:r>
          </a:p>
          <a:p>
            <a:pPr lvl="1"/>
            <a:r>
              <a:rPr lang="en-US" dirty="0" smtClean="0"/>
              <a:t>Having officers also </a:t>
            </a:r>
            <a:r>
              <a:rPr lang="en-US" dirty="0"/>
              <a:t>r</a:t>
            </a:r>
            <a:r>
              <a:rPr lang="en-US" dirty="0" smtClean="0"/>
              <a:t>equires organization</a:t>
            </a:r>
          </a:p>
          <a:p>
            <a:r>
              <a:rPr lang="en-US" dirty="0"/>
              <a:t>IDENTIFICATION WITH </a:t>
            </a:r>
            <a:r>
              <a:rPr lang="en-US" dirty="0" smtClean="0"/>
              <a:t>CHRIST </a:t>
            </a:r>
          </a:p>
          <a:p>
            <a:pPr lvl="1"/>
            <a:r>
              <a:rPr lang="en-US" dirty="0" smtClean="0"/>
              <a:t>There </a:t>
            </a:r>
            <a:r>
              <a:rPr lang="en-US" dirty="0"/>
              <a:t>exists an intimate relationship between our Lord and the body of believers, of whom He is the Head. </a:t>
            </a:r>
            <a:endParaRPr lang="en-US" dirty="0" smtClean="0"/>
          </a:p>
          <a:p>
            <a:endParaRPr lang="en-US" dirty="0"/>
          </a:p>
        </p:txBody>
      </p:sp>
    </p:spTree>
    <p:extLst>
      <p:ext uri="{BB962C8B-B14F-4D97-AF65-F5344CB8AC3E}">
        <p14:creationId xmlns:p14="http://schemas.microsoft.com/office/powerpoint/2010/main" val="2146115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Purpose of Local Church Membership</a:t>
            </a:r>
            <a:r>
              <a:rPr lang="en-US" dirty="0"/>
              <a:t> </a:t>
            </a:r>
          </a:p>
        </p:txBody>
      </p:sp>
      <p:sp>
        <p:nvSpPr>
          <p:cNvPr id="3" name="Content Placeholder 2"/>
          <p:cNvSpPr>
            <a:spLocks noGrp="1"/>
          </p:cNvSpPr>
          <p:nvPr>
            <p:ph idx="1"/>
          </p:nvPr>
        </p:nvSpPr>
        <p:spPr/>
        <p:txBody>
          <a:bodyPr>
            <a:normAutofit/>
          </a:bodyPr>
          <a:lstStyle/>
          <a:p>
            <a:r>
              <a:rPr lang="en-US" dirty="0"/>
              <a:t>COMMITMENT TO THE BODY OF CHRIST </a:t>
            </a:r>
            <a:endParaRPr lang="en-US" dirty="0" smtClean="0"/>
          </a:p>
          <a:p>
            <a:pPr lvl="1"/>
            <a:r>
              <a:rPr lang="en-US" dirty="0"/>
              <a:t>Local church membership is an outward expression of our commitment to the body of Christ. </a:t>
            </a:r>
            <a:endParaRPr lang="en-US" dirty="0" smtClean="0"/>
          </a:p>
          <a:p>
            <a:r>
              <a:rPr lang="en-US" dirty="0"/>
              <a:t>OUR RESPONSIBILITY </a:t>
            </a:r>
            <a:r>
              <a:rPr lang="en-US" dirty="0" smtClean="0"/>
              <a:t> </a:t>
            </a:r>
          </a:p>
          <a:p>
            <a:pPr lvl="1"/>
            <a:r>
              <a:rPr lang="en-US" dirty="0" smtClean="0"/>
              <a:t>It is </a:t>
            </a:r>
            <a:r>
              <a:rPr lang="en-US" dirty="0"/>
              <a:t>a visible acceptance of our responsibility to one another in the church (I Cor. 12:7,11; I Peter 4:10). </a:t>
            </a:r>
            <a:r>
              <a:rPr lang="en-US" dirty="0" smtClean="0"/>
              <a:t>Every part of the body is needed for the body to function.</a:t>
            </a:r>
            <a:endParaRPr lang="en-US" dirty="0"/>
          </a:p>
        </p:txBody>
      </p:sp>
    </p:spTree>
    <p:extLst>
      <p:ext uri="{BB962C8B-B14F-4D97-AF65-F5344CB8AC3E}">
        <p14:creationId xmlns:p14="http://schemas.microsoft.com/office/powerpoint/2010/main" val="12174129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Purpose of Local Church Membership</a:t>
            </a:r>
            <a:r>
              <a:rPr lang="en-US" dirty="0"/>
              <a:t> </a:t>
            </a:r>
          </a:p>
        </p:txBody>
      </p:sp>
      <p:sp>
        <p:nvSpPr>
          <p:cNvPr id="3" name="Content Placeholder 2"/>
          <p:cNvSpPr>
            <a:spLocks noGrp="1"/>
          </p:cNvSpPr>
          <p:nvPr>
            <p:ph idx="1"/>
          </p:nvPr>
        </p:nvSpPr>
        <p:spPr/>
        <p:txBody>
          <a:bodyPr>
            <a:normAutofit/>
          </a:bodyPr>
          <a:lstStyle/>
          <a:p>
            <a:r>
              <a:rPr lang="en-US" dirty="0"/>
              <a:t>ESSENTIAL TO THE UNITY OF THE BODY </a:t>
            </a:r>
            <a:endParaRPr lang="en-US" dirty="0" smtClean="0"/>
          </a:p>
          <a:p>
            <a:pPr lvl="1"/>
            <a:r>
              <a:rPr lang="en-US" dirty="0"/>
              <a:t>The Bible sometimes compares the church to </a:t>
            </a:r>
            <a:r>
              <a:rPr lang="en-US" dirty="0" smtClean="0"/>
              <a:t>a</a:t>
            </a:r>
          </a:p>
          <a:p>
            <a:pPr lvl="2"/>
            <a:r>
              <a:rPr lang="en-US" dirty="0"/>
              <a:t>B</a:t>
            </a:r>
            <a:r>
              <a:rPr lang="en-US" dirty="0" smtClean="0"/>
              <a:t>ody </a:t>
            </a:r>
            <a:r>
              <a:rPr lang="en-US" dirty="0"/>
              <a:t>(Eph. 1:22-23</a:t>
            </a:r>
            <a:r>
              <a:rPr lang="en-US" dirty="0" smtClean="0"/>
              <a:t>)</a:t>
            </a:r>
            <a:endParaRPr lang="en-US" dirty="0"/>
          </a:p>
          <a:p>
            <a:pPr lvl="2"/>
            <a:r>
              <a:rPr lang="en-US" dirty="0"/>
              <a:t>A</a:t>
            </a:r>
            <a:r>
              <a:rPr lang="en-US" dirty="0" smtClean="0"/>
              <a:t>rmy </a:t>
            </a:r>
            <a:r>
              <a:rPr lang="en-US" dirty="0"/>
              <a:t>(2 Tim. 2:3</a:t>
            </a:r>
            <a:r>
              <a:rPr lang="en-US" dirty="0" smtClean="0"/>
              <a:t>)</a:t>
            </a:r>
          </a:p>
          <a:p>
            <a:pPr lvl="2"/>
            <a:r>
              <a:rPr lang="en-US" dirty="0"/>
              <a:t>F</a:t>
            </a:r>
            <a:r>
              <a:rPr lang="en-US" dirty="0" smtClean="0"/>
              <a:t>lock </a:t>
            </a:r>
            <a:r>
              <a:rPr lang="en-US" dirty="0"/>
              <a:t>of sheep (1 Peter. 5:2</a:t>
            </a:r>
            <a:r>
              <a:rPr lang="en-US" dirty="0" smtClean="0"/>
              <a:t>)</a:t>
            </a:r>
          </a:p>
          <a:p>
            <a:pPr lvl="2"/>
            <a:r>
              <a:rPr lang="en-US" dirty="0"/>
              <a:t>F</a:t>
            </a:r>
            <a:r>
              <a:rPr lang="en-US" dirty="0" smtClean="0"/>
              <a:t>amily </a:t>
            </a:r>
            <a:r>
              <a:rPr lang="en-US" dirty="0"/>
              <a:t>or household (1 Tim. 3:15). </a:t>
            </a:r>
            <a:endParaRPr lang="en-US" dirty="0" smtClean="0"/>
          </a:p>
        </p:txBody>
      </p:sp>
    </p:spTree>
    <p:extLst>
      <p:ext uri="{BB962C8B-B14F-4D97-AF65-F5344CB8AC3E}">
        <p14:creationId xmlns:p14="http://schemas.microsoft.com/office/powerpoint/2010/main" val="4128530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Purpose of Local Church Membership</a:t>
            </a:r>
            <a:r>
              <a:rPr lang="en-US" dirty="0"/>
              <a:t> </a:t>
            </a:r>
          </a:p>
        </p:txBody>
      </p:sp>
      <p:sp>
        <p:nvSpPr>
          <p:cNvPr id="3" name="Content Placeholder 2"/>
          <p:cNvSpPr>
            <a:spLocks noGrp="1"/>
          </p:cNvSpPr>
          <p:nvPr>
            <p:ph idx="1"/>
          </p:nvPr>
        </p:nvSpPr>
        <p:spPr/>
        <p:txBody>
          <a:bodyPr>
            <a:normAutofit/>
          </a:bodyPr>
          <a:lstStyle/>
          <a:p>
            <a:r>
              <a:rPr lang="en-US" dirty="0"/>
              <a:t>ESSENTIAL FOR PROPER GOVERNMENT </a:t>
            </a:r>
            <a:endParaRPr lang="en-US" dirty="0" smtClean="0"/>
          </a:p>
          <a:p>
            <a:pPr lvl="1"/>
            <a:r>
              <a:rPr lang="en-US" dirty="0"/>
              <a:t>Only members can have an important part and a vital role in the direction of the local church. </a:t>
            </a:r>
            <a:endParaRPr lang="en-US" dirty="0" smtClean="0"/>
          </a:p>
          <a:p>
            <a:pPr lvl="1"/>
            <a:r>
              <a:rPr lang="en-US" dirty="0" smtClean="0"/>
              <a:t>Only </a:t>
            </a:r>
            <a:r>
              <a:rPr lang="en-US" dirty="0"/>
              <a:t>members have voting privileges at the congregational </a:t>
            </a:r>
            <a:r>
              <a:rPr lang="en-US" dirty="0" smtClean="0"/>
              <a:t>meetings.</a:t>
            </a:r>
          </a:p>
          <a:p>
            <a:pPr lvl="1"/>
            <a:r>
              <a:rPr lang="en-US" dirty="0" smtClean="0"/>
              <a:t>Only Members can </a:t>
            </a:r>
            <a:r>
              <a:rPr lang="en-US" dirty="0"/>
              <a:t>be eligible to become officers in the local church. </a:t>
            </a:r>
            <a:endParaRPr lang="en-US" dirty="0" smtClean="0"/>
          </a:p>
        </p:txBody>
      </p:sp>
    </p:spTree>
    <p:extLst>
      <p:ext uri="{BB962C8B-B14F-4D97-AF65-F5344CB8AC3E}">
        <p14:creationId xmlns:p14="http://schemas.microsoft.com/office/powerpoint/2010/main" val="22285164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PHILOSOPHY OF OUR CHURCH</a:t>
            </a:r>
            <a:r>
              <a:rPr lang="en-US" dirty="0"/>
              <a:t> </a:t>
            </a:r>
          </a:p>
        </p:txBody>
      </p:sp>
      <p:sp>
        <p:nvSpPr>
          <p:cNvPr id="3" name="Content Placeholder 2"/>
          <p:cNvSpPr>
            <a:spLocks noGrp="1"/>
          </p:cNvSpPr>
          <p:nvPr>
            <p:ph idx="1"/>
          </p:nvPr>
        </p:nvSpPr>
        <p:spPr/>
        <p:txBody>
          <a:bodyPr>
            <a:normAutofit lnSpcReduction="10000"/>
          </a:bodyPr>
          <a:lstStyle/>
          <a:p>
            <a:r>
              <a:rPr lang="en-US" b="1" dirty="0"/>
              <a:t>Our Purpose for Existence</a:t>
            </a:r>
            <a:endParaRPr lang="en-US" dirty="0"/>
          </a:p>
          <a:p>
            <a:pPr lvl="1"/>
            <a:r>
              <a:rPr lang="en-US" dirty="0"/>
              <a:t>It is important for every local congregation to understand its purpose for existence and to realize its role in the community. We believe our primary purpose for existing is to glorify God and to enjoy Him forever. As a mission church, we were sent out to promote the truths and doctrines of the historic faith following in the tradition of the Protestant Reformations and of the Puritans. We exist to glorify </a:t>
            </a:r>
            <a:r>
              <a:rPr lang="en-US" dirty="0" smtClean="0"/>
              <a:t>God.</a:t>
            </a:r>
            <a:r>
              <a:rPr lang="en-US" dirty="0"/>
              <a:t> ! (Ps. 72:19; Hab. 2:14; 1 Tim. 1:17). </a:t>
            </a:r>
          </a:p>
        </p:txBody>
      </p:sp>
    </p:spTree>
    <p:extLst>
      <p:ext uri="{BB962C8B-B14F-4D97-AF65-F5344CB8AC3E}">
        <p14:creationId xmlns:p14="http://schemas.microsoft.com/office/powerpoint/2010/main" val="65380721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PHILOSOPHY OF OUR CHURCH</a:t>
            </a:r>
            <a:r>
              <a:rPr lang="en-US" dirty="0"/>
              <a:t> </a:t>
            </a:r>
          </a:p>
        </p:txBody>
      </p:sp>
      <p:sp>
        <p:nvSpPr>
          <p:cNvPr id="3" name="Content Placeholder 2"/>
          <p:cNvSpPr>
            <a:spLocks noGrp="1"/>
          </p:cNvSpPr>
          <p:nvPr>
            <p:ph idx="1"/>
          </p:nvPr>
        </p:nvSpPr>
        <p:spPr/>
        <p:txBody>
          <a:bodyPr>
            <a:normAutofit/>
          </a:bodyPr>
          <a:lstStyle/>
          <a:p>
            <a:r>
              <a:rPr lang="en-US" b="1" dirty="0"/>
              <a:t>Our Philosophy of </a:t>
            </a:r>
            <a:r>
              <a:rPr lang="en-US" b="1" dirty="0" smtClean="0"/>
              <a:t>Ministry</a:t>
            </a:r>
          </a:p>
          <a:p>
            <a:pPr marL="36576" indent="0">
              <a:buNone/>
            </a:pPr>
            <a:endParaRPr lang="en-US" b="1" dirty="0" smtClean="0"/>
          </a:p>
          <a:p>
            <a:pPr marL="36576" indent="0" algn="ctr">
              <a:buNone/>
            </a:pPr>
            <a:r>
              <a:rPr lang="en-US" b="1" dirty="0" smtClean="0"/>
              <a:t>“</a:t>
            </a:r>
            <a:r>
              <a:rPr lang="en-US" b="1" dirty="0"/>
              <a:t>Glorify God </a:t>
            </a:r>
            <a:r>
              <a:rPr lang="en-US" b="1" dirty="0" smtClean="0"/>
              <a:t>by </a:t>
            </a:r>
          </a:p>
          <a:p>
            <a:pPr marL="36576" indent="0" algn="ctr">
              <a:buNone/>
            </a:pPr>
            <a:r>
              <a:rPr lang="en-US" b="1" dirty="0" smtClean="0"/>
              <a:t>exalting </a:t>
            </a:r>
            <a:r>
              <a:rPr lang="en-US" b="1" dirty="0"/>
              <a:t>the </a:t>
            </a:r>
            <a:r>
              <a:rPr lang="en-US" b="1" dirty="0" smtClean="0"/>
              <a:t>Savior</a:t>
            </a:r>
            <a:r>
              <a:rPr lang="en-US" b="1" dirty="0"/>
              <a:t> </a:t>
            </a:r>
            <a:endParaRPr lang="en-US" b="1" dirty="0" smtClean="0"/>
          </a:p>
          <a:p>
            <a:pPr marL="36576" indent="0" algn="ctr">
              <a:buNone/>
            </a:pPr>
            <a:r>
              <a:rPr lang="en-US" b="1" dirty="0" smtClean="0"/>
              <a:t>by evangelizing </a:t>
            </a:r>
            <a:r>
              <a:rPr lang="en-US" b="1" dirty="0"/>
              <a:t>the sinner</a:t>
            </a:r>
            <a:r>
              <a:rPr lang="en-US" b="1" dirty="0" smtClean="0"/>
              <a:t>, </a:t>
            </a:r>
          </a:p>
          <a:p>
            <a:pPr marL="36576" indent="0" algn="ctr">
              <a:buNone/>
            </a:pPr>
            <a:r>
              <a:rPr lang="en-US" b="1" dirty="0" smtClean="0"/>
              <a:t>and </a:t>
            </a:r>
            <a:r>
              <a:rPr lang="en-US" b="1" dirty="0"/>
              <a:t>edifying the saint.” </a:t>
            </a:r>
          </a:p>
        </p:txBody>
      </p:sp>
    </p:spTree>
    <p:extLst>
      <p:ext uri="{BB962C8B-B14F-4D97-AF65-F5344CB8AC3E}">
        <p14:creationId xmlns:p14="http://schemas.microsoft.com/office/powerpoint/2010/main" val="149151833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PHILOSOPHY OF OUR CHURCH</a:t>
            </a:r>
            <a:r>
              <a:rPr lang="en-US" dirty="0"/>
              <a:t> </a:t>
            </a:r>
          </a:p>
        </p:txBody>
      </p:sp>
      <p:sp>
        <p:nvSpPr>
          <p:cNvPr id="3" name="Content Placeholder 2"/>
          <p:cNvSpPr>
            <a:spLocks noGrp="1"/>
          </p:cNvSpPr>
          <p:nvPr>
            <p:ph idx="1"/>
          </p:nvPr>
        </p:nvSpPr>
        <p:spPr/>
        <p:txBody>
          <a:bodyPr>
            <a:normAutofit/>
          </a:bodyPr>
          <a:lstStyle/>
          <a:p>
            <a:r>
              <a:rPr lang="en-US" b="1" dirty="0"/>
              <a:t>THE PURPOSE FOR OUR EXISTENCE IS: TO GLORIFY GOD   </a:t>
            </a:r>
          </a:p>
          <a:p>
            <a:pPr lvl="1"/>
            <a:r>
              <a:rPr lang="en-US" b="1" dirty="0"/>
              <a:t>God’s glory is the highest of all ends and dictates what the means to this end must be. God’s glory must have priority over all things-even man himself. All programs, ministries, and methods must be measured by the yardstick of God’s glory (Romans 11:36). </a:t>
            </a:r>
          </a:p>
        </p:txBody>
      </p:sp>
    </p:spTree>
    <p:extLst>
      <p:ext uri="{BB962C8B-B14F-4D97-AF65-F5344CB8AC3E}">
        <p14:creationId xmlns:p14="http://schemas.microsoft.com/office/powerpoint/2010/main" val="191415866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PHILOSOPHY OF OUR CHURCH</a:t>
            </a:r>
            <a:r>
              <a:rPr lang="en-US" dirty="0"/>
              <a:t> </a:t>
            </a:r>
          </a:p>
        </p:txBody>
      </p:sp>
      <p:sp>
        <p:nvSpPr>
          <p:cNvPr id="3" name="Content Placeholder 2"/>
          <p:cNvSpPr>
            <a:spLocks noGrp="1"/>
          </p:cNvSpPr>
          <p:nvPr>
            <p:ph idx="1"/>
          </p:nvPr>
        </p:nvSpPr>
        <p:spPr/>
        <p:txBody>
          <a:bodyPr>
            <a:normAutofit/>
          </a:bodyPr>
          <a:lstStyle/>
          <a:p>
            <a:r>
              <a:rPr lang="en-US" b="1" dirty="0"/>
              <a:t>WE GLORIFY GOD BY:  </a:t>
            </a:r>
            <a:r>
              <a:rPr lang="en-US" b="1" dirty="0" smtClean="0"/>
              <a:t>       EXALTING </a:t>
            </a:r>
            <a:r>
              <a:rPr lang="en-US" b="1" dirty="0"/>
              <a:t>THE SAVIOR   </a:t>
            </a:r>
          </a:p>
          <a:p>
            <a:pPr lvl="1"/>
            <a:r>
              <a:rPr lang="en-US" b="1" dirty="0"/>
              <a:t>We glorify God by making Him known, and God is best known in Jesus Christ (2 Cor. 4:6; Eph. 3:21). The glory of God is best seen in the person and work of Christ (Romans 16:27). The focal point of our evangelistic message must be the character of God as He is revealed in our Savior. </a:t>
            </a:r>
          </a:p>
        </p:txBody>
      </p:sp>
    </p:spTree>
    <p:extLst>
      <p:ext uri="{BB962C8B-B14F-4D97-AF65-F5344CB8AC3E}">
        <p14:creationId xmlns:p14="http://schemas.microsoft.com/office/powerpoint/2010/main" val="12358164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PHILOSOPHY OF OUR CHURCH</a:t>
            </a:r>
            <a:r>
              <a:rPr lang="en-US" dirty="0"/>
              <a:t> </a:t>
            </a:r>
          </a:p>
        </p:txBody>
      </p:sp>
      <p:sp>
        <p:nvSpPr>
          <p:cNvPr id="3" name="Content Placeholder 2"/>
          <p:cNvSpPr>
            <a:spLocks noGrp="1"/>
          </p:cNvSpPr>
          <p:nvPr>
            <p:ph idx="1"/>
          </p:nvPr>
        </p:nvSpPr>
        <p:spPr/>
        <p:txBody>
          <a:bodyPr>
            <a:normAutofit/>
          </a:bodyPr>
          <a:lstStyle/>
          <a:p>
            <a:r>
              <a:rPr lang="en-US" b="1" dirty="0"/>
              <a:t>WE GLORIFY GOD BY: EVANGELIZING THE </a:t>
            </a:r>
            <a:r>
              <a:rPr lang="en-US" b="1" dirty="0" smtClean="0"/>
              <a:t>SINNER</a:t>
            </a:r>
          </a:p>
          <a:p>
            <a:pPr lvl="1"/>
            <a:r>
              <a:rPr lang="en-US" b="1" dirty="0"/>
              <a:t>We are to glorify God, making Him known by exalting the Savior; and the Savior is best exalted in the message of the cross proclaimed to sinners (John 17:24-26). </a:t>
            </a:r>
          </a:p>
        </p:txBody>
      </p:sp>
    </p:spTree>
    <p:extLst>
      <p:ext uri="{BB962C8B-B14F-4D97-AF65-F5344CB8AC3E}">
        <p14:creationId xmlns:p14="http://schemas.microsoft.com/office/powerpoint/2010/main" val="83036919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Reason for the Church</a:t>
            </a:r>
            <a:endParaRPr lang="en-US" dirty="0"/>
          </a:p>
        </p:txBody>
      </p:sp>
      <p:sp>
        <p:nvSpPr>
          <p:cNvPr id="3" name="Content Placeholder 2"/>
          <p:cNvSpPr>
            <a:spLocks noGrp="1"/>
          </p:cNvSpPr>
          <p:nvPr>
            <p:ph idx="1"/>
          </p:nvPr>
        </p:nvSpPr>
        <p:spPr/>
        <p:txBody>
          <a:bodyPr>
            <a:normAutofit/>
          </a:bodyPr>
          <a:lstStyle/>
          <a:p>
            <a:r>
              <a:rPr lang="en-US" b="1" dirty="0"/>
              <a:t>The church exists due to the absence of Christ.</a:t>
            </a:r>
          </a:p>
          <a:p>
            <a:pPr lvl="1"/>
            <a:r>
              <a:rPr lang="en-US" b="1" dirty="0"/>
              <a:t>In the ascension of Christ a void </a:t>
            </a:r>
            <a:r>
              <a:rPr lang="en-US" b="1" dirty="0" smtClean="0"/>
              <a:t>was created</a:t>
            </a:r>
            <a:r>
              <a:rPr lang="en-US" b="1" dirty="0"/>
              <a:t>.</a:t>
            </a:r>
            <a:r>
              <a:rPr lang="en-US" b="1" dirty="0" smtClean="0"/>
              <a:t> He </a:t>
            </a:r>
            <a:r>
              <a:rPr lang="en-US" b="1" dirty="0"/>
              <a:t>is no longer physically present and therefore sends </a:t>
            </a:r>
            <a:r>
              <a:rPr lang="en-US" b="1" dirty="0" smtClean="0"/>
              <a:t>His </a:t>
            </a:r>
            <a:r>
              <a:rPr lang="en-US" b="1" dirty="0"/>
              <a:t>S</a:t>
            </a:r>
            <a:r>
              <a:rPr lang="en-US" b="1" dirty="0" smtClean="0"/>
              <a:t>pirit </a:t>
            </a:r>
            <a:r>
              <a:rPr lang="en-US" b="1" dirty="0"/>
              <a:t>to teach us.</a:t>
            </a:r>
          </a:p>
          <a:p>
            <a:pPr lvl="1"/>
            <a:r>
              <a:rPr lang="en-US" b="1" dirty="0"/>
              <a:t>Though it is the S</a:t>
            </a:r>
            <a:r>
              <a:rPr lang="en-US" b="1" dirty="0" smtClean="0"/>
              <a:t>pirit </a:t>
            </a:r>
            <a:r>
              <a:rPr lang="en-US" b="1" dirty="0"/>
              <a:t>that works, it is through the </a:t>
            </a:r>
            <a:r>
              <a:rPr lang="en-US" b="1" dirty="0" smtClean="0"/>
              <a:t>Church that He works.</a:t>
            </a:r>
            <a:endParaRPr lang="en-US" b="1" dirty="0"/>
          </a:p>
        </p:txBody>
      </p:sp>
    </p:spTree>
    <p:extLst>
      <p:ext uri="{BB962C8B-B14F-4D97-AF65-F5344CB8AC3E}">
        <p14:creationId xmlns:p14="http://schemas.microsoft.com/office/powerpoint/2010/main" val="25274400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PHILOSOPHY OF OUR CHURCH</a:t>
            </a:r>
            <a:r>
              <a:rPr lang="en-US" dirty="0"/>
              <a:t> </a:t>
            </a:r>
          </a:p>
        </p:txBody>
      </p:sp>
      <p:sp>
        <p:nvSpPr>
          <p:cNvPr id="3" name="Content Placeholder 2"/>
          <p:cNvSpPr>
            <a:spLocks noGrp="1"/>
          </p:cNvSpPr>
          <p:nvPr>
            <p:ph idx="1"/>
          </p:nvPr>
        </p:nvSpPr>
        <p:spPr/>
        <p:txBody>
          <a:bodyPr>
            <a:normAutofit/>
          </a:bodyPr>
          <a:lstStyle/>
          <a:p>
            <a:r>
              <a:rPr lang="en-US" b="1" dirty="0"/>
              <a:t>WE GLORIFY GOD BY: </a:t>
            </a:r>
            <a:r>
              <a:rPr lang="en-US" b="1" dirty="0" smtClean="0"/>
              <a:t>         EDIFYING </a:t>
            </a:r>
            <a:r>
              <a:rPr lang="en-US" b="1" dirty="0"/>
              <a:t>THE SAINT </a:t>
            </a:r>
            <a:endParaRPr lang="en-US" b="1" dirty="0" smtClean="0"/>
          </a:p>
          <a:p>
            <a:pPr lvl="1"/>
            <a:r>
              <a:rPr lang="en-US" b="1" dirty="0"/>
              <a:t>An essential part of glorifying God is teaching others to know and glorify Him (2 Tim. 2:2). The Great Commission calls us to not only “Go and make disciples of all nations” (Matt. 28:19-20), but to also be “teaching them to obey everything I have commanded you.” </a:t>
            </a:r>
          </a:p>
        </p:txBody>
      </p:sp>
    </p:spTree>
    <p:extLst>
      <p:ext uri="{BB962C8B-B14F-4D97-AF65-F5344CB8AC3E}">
        <p14:creationId xmlns:p14="http://schemas.microsoft.com/office/powerpoint/2010/main" val="14248373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PHILOSOPHY OF OUR CHURCH</a:t>
            </a:r>
            <a:r>
              <a:rPr lang="en-US" dirty="0"/>
              <a:t> </a:t>
            </a:r>
          </a:p>
        </p:txBody>
      </p:sp>
      <p:sp>
        <p:nvSpPr>
          <p:cNvPr id="3" name="Content Placeholder 2"/>
          <p:cNvSpPr>
            <a:spLocks noGrp="1"/>
          </p:cNvSpPr>
          <p:nvPr>
            <p:ph idx="1"/>
          </p:nvPr>
        </p:nvSpPr>
        <p:spPr/>
        <p:txBody>
          <a:bodyPr>
            <a:normAutofit fontScale="92500" lnSpcReduction="20000"/>
          </a:bodyPr>
          <a:lstStyle/>
          <a:p>
            <a:pPr marL="36576" indent="0" algn="ctr">
              <a:buNone/>
            </a:pPr>
            <a:r>
              <a:rPr lang="en-US" dirty="0"/>
              <a:t>OUR CHURCH NAME:</a:t>
            </a:r>
          </a:p>
          <a:p>
            <a:pPr marL="36576" indent="0" algn="ctr">
              <a:buNone/>
            </a:pPr>
            <a:r>
              <a:rPr lang="en-US" i="1" dirty="0"/>
              <a:t>Tucson Reformed Baptist </a:t>
            </a:r>
            <a:r>
              <a:rPr lang="en-US" i="1" dirty="0" smtClean="0"/>
              <a:t>Church</a:t>
            </a:r>
          </a:p>
          <a:p>
            <a:pPr marL="36576" indent="0" algn="ctr">
              <a:buNone/>
            </a:pPr>
            <a:endParaRPr lang="en-US" sz="1300" dirty="0"/>
          </a:p>
          <a:p>
            <a:pPr marL="36576" indent="0" algn="ctr">
              <a:buNone/>
            </a:pPr>
            <a:r>
              <a:rPr lang="en-US" dirty="0"/>
              <a:t>OUR CHURCH VERSE:</a:t>
            </a:r>
          </a:p>
          <a:p>
            <a:pPr marL="36576" indent="0" algn="ctr">
              <a:buNone/>
            </a:pPr>
            <a:r>
              <a:rPr lang="en-US" i="1" dirty="0"/>
              <a:t>Colossians 1:</a:t>
            </a:r>
            <a:r>
              <a:rPr lang="en-US" i="1" dirty="0" smtClean="0"/>
              <a:t>28 “Him </a:t>
            </a:r>
            <a:r>
              <a:rPr lang="en-US" i="1" dirty="0"/>
              <a:t>we proclaim, warning everyone and teaching everyone with all wisdom, that we may present everyone mature in Christ</a:t>
            </a:r>
            <a:r>
              <a:rPr lang="en-US" i="1" dirty="0" smtClean="0"/>
              <a:t>.</a:t>
            </a:r>
            <a:r>
              <a:rPr lang="en-US" dirty="0" smtClean="0"/>
              <a:t>”</a:t>
            </a:r>
          </a:p>
          <a:p>
            <a:pPr marL="36576" indent="0" algn="ctr">
              <a:buNone/>
            </a:pPr>
            <a:endParaRPr lang="en-US" sz="1400" dirty="0"/>
          </a:p>
          <a:p>
            <a:pPr marL="36576" indent="0" algn="ctr">
              <a:buNone/>
            </a:pPr>
            <a:r>
              <a:rPr lang="en-US" dirty="0"/>
              <a:t>OUR CHURCH MOTTO:</a:t>
            </a:r>
          </a:p>
          <a:p>
            <a:pPr marL="36576" indent="0" algn="ctr">
              <a:buNone/>
            </a:pPr>
            <a:r>
              <a:rPr lang="en-US" i="1" dirty="0"/>
              <a:t>“Working to exalt our Savior, evangelize His world and edify His saints.” </a:t>
            </a:r>
          </a:p>
        </p:txBody>
      </p:sp>
    </p:spTree>
    <p:extLst>
      <p:ext uri="{BB962C8B-B14F-4D97-AF65-F5344CB8AC3E}">
        <p14:creationId xmlns:p14="http://schemas.microsoft.com/office/powerpoint/2010/main" val="231194659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Church</a:t>
            </a:r>
            <a:endParaRPr lang="en-US" dirty="0"/>
          </a:p>
        </p:txBody>
      </p:sp>
      <p:sp>
        <p:nvSpPr>
          <p:cNvPr id="3" name="Content Placeholder 2"/>
          <p:cNvSpPr>
            <a:spLocks noGrp="1"/>
          </p:cNvSpPr>
          <p:nvPr>
            <p:ph idx="1"/>
          </p:nvPr>
        </p:nvSpPr>
        <p:spPr/>
        <p:txBody>
          <a:bodyPr>
            <a:normAutofit/>
          </a:bodyPr>
          <a:lstStyle/>
          <a:p>
            <a:r>
              <a:rPr lang="en-US" b="1" dirty="0" smtClean="0"/>
              <a:t>Definition of Term (</a:t>
            </a:r>
            <a:r>
              <a:rPr lang="en-US" b="1" i="1" dirty="0" err="1"/>
              <a:t>ekklēsia</a:t>
            </a:r>
            <a:r>
              <a:rPr lang="en-US" b="1" dirty="0" smtClean="0"/>
              <a:t>) (BDAG)</a:t>
            </a:r>
            <a:endParaRPr lang="en-US" dirty="0" smtClean="0"/>
          </a:p>
          <a:p>
            <a:pPr lvl="1"/>
            <a:r>
              <a:rPr lang="en-US" b="1" dirty="0" smtClean="0"/>
              <a:t>a </a:t>
            </a:r>
            <a:r>
              <a:rPr lang="en-US" b="1" dirty="0"/>
              <a:t>regularly summoned legislative body,</a:t>
            </a:r>
            <a:r>
              <a:rPr lang="en-US" dirty="0"/>
              <a:t> </a:t>
            </a:r>
            <a:r>
              <a:rPr lang="en-US" b="1" i="1" dirty="0"/>
              <a:t>assembly</a:t>
            </a:r>
            <a:r>
              <a:rPr lang="en-US" b="1" i="1" dirty="0" smtClean="0"/>
              <a:t>,</a:t>
            </a:r>
          </a:p>
          <a:p>
            <a:pPr lvl="1"/>
            <a:r>
              <a:rPr lang="en-US" b="1" dirty="0"/>
              <a:t>a casual gathering of people,</a:t>
            </a:r>
            <a:r>
              <a:rPr lang="en-US" dirty="0"/>
              <a:t> </a:t>
            </a:r>
            <a:r>
              <a:rPr lang="en-US" b="1" i="1" dirty="0"/>
              <a:t>an assemblage, </a:t>
            </a:r>
            <a:r>
              <a:rPr lang="en-US" b="1" i="1" dirty="0" smtClean="0"/>
              <a:t>gathering</a:t>
            </a:r>
          </a:p>
          <a:p>
            <a:pPr lvl="2"/>
            <a:endParaRPr lang="en-US" b="1" dirty="0"/>
          </a:p>
        </p:txBody>
      </p:sp>
    </p:spTree>
    <p:extLst>
      <p:ext uri="{BB962C8B-B14F-4D97-AF65-F5344CB8AC3E}">
        <p14:creationId xmlns:p14="http://schemas.microsoft.com/office/powerpoint/2010/main" val="133983902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Church</a:t>
            </a:r>
            <a:endParaRPr lang="en-US" dirty="0"/>
          </a:p>
        </p:txBody>
      </p:sp>
      <p:sp>
        <p:nvSpPr>
          <p:cNvPr id="3" name="Content Placeholder 2"/>
          <p:cNvSpPr>
            <a:spLocks noGrp="1"/>
          </p:cNvSpPr>
          <p:nvPr>
            <p:ph idx="1"/>
          </p:nvPr>
        </p:nvSpPr>
        <p:spPr/>
        <p:txBody>
          <a:bodyPr>
            <a:normAutofit/>
          </a:bodyPr>
          <a:lstStyle/>
          <a:p>
            <a:r>
              <a:rPr lang="en-US" b="1" dirty="0" smtClean="0"/>
              <a:t>Definition of Term </a:t>
            </a:r>
            <a:endParaRPr lang="en-US" dirty="0" smtClean="0"/>
          </a:p>
          <a:p>
            <a:pPr lvl="1"/>
            <a:r>
              <a:rPr lang="en-US" b="1" dirty="0"/>
              <a:t>people with shared belief,</a:t>
            </a:r>
            <a:r>
              <a:rPr lang="en-US" dirty="0"/>
              <a:t> </a:t>
            </a:r>
            <a:r>
              <a:rPr lang="en-US" b="1" i="1" dirty="0"/>
              <a:t>community, congregation</a:t>
            </a:r>
          </a:p>
          <a:p>
            <a:pPr lvl="2"/>
            <a:r>
              <a:rPr lang="en-US" dirty="0"/>
              <a:t>of OT Israelites </a:t>
            </a:r>
            <a:r>
              <a:rPr lang="en-US" i="1" dirty="0"/>
              <a:t>assembly, congregation</a:t>
            </a:r>
          </a:p>
          <a:p>
            <a:pPr lvl="2"/>
            <a:r>
              <a:rPr lang="en-US" dirty="0"/>
              <a:t>of Christians in a specific place or area</a:t>
            </a:r>
          </a:p>
          <a:p>
            <a:pPr lvl="3"/>
            <a:r>
              <a:rPr lang="en-US" dirty="0"/>
              <a:t>of a specific Christian group </a:t>
            </a:r>
            <a:r>
              <a:rPr lang="en-US" i="1" dirty="0" smtClean="0"/>
              <a:t>assembly</a:t>
            </a:r>
            <a:endParaRPr lang="en-US" dirty="0"/>
          </a:p>
          <a:p>
            <a:pPr lvl="3"/>
            <a:r>
              <a:rPr lang="en-US" i="1" dirty="0"/>
              <a:t>congregation</a:t>
            </a:r>
            <a:r>
              <a:rPr lang="en-US" dirty="0"/>
              <a:t> or </a:t>
            </a:r>
            <a:r>
              <a:rPr lang="en-US" i="1" dirty="0"/>
              <a:t>church</a:t>
            </a:r>
            <a:r>
              <a:rPr lang="en-US" dirty="0"/>
              <a:t> as the totality of Christians living and meeting in a particular </a:t>
            </a:r>
            <a:r>
              <a:rPr lang="en-US" dirty="0" smtClean="0"/>
              <a:t>locality</a:t>
            </a:r>
            <a:endParaRPr lang="en-US" dirty="0"/>
          </a:p>
          <a:p>
            <a:pPr lvl="1"/>
            <a:r>
              <a:rPr lang="en-US" b="1" dirty="0"/>
              <a:t>the global community of Christians,</a:t>
            </a:r>
            <a:r>
              <a:rPr lang="en-US" dirty="0"/>
              <a:t> </a:t>
            </a:r>
            <a:r>
              <a:rPr lang="en-US" b="1" i="1" dirty="0"/>
              <a:t>(universal) </a:t>
            </a:r>
            <a:r>
              <a:rPr lang="en-US" b="1" i="1" dirty="0" smtClean="0"/>
              <a:t>church</a:t>
            </a:r>
            <a:endParaRPr lang="en-US" i="1" dirty="0"/>
          </a:p>
        </p:txBody>
      </p:sp>
    </p:spTree>
    <p:extLst>
      <p:ext uri="{BB962C8B-B14F-4D97-AF65-F5344CB8AC3E}">
        <p14:creationId xmlns:p14="http://schemas.microsoft.com/office/powerpoint/2010/main" val="225966743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Church</a:t>
            </a:r>
            <a:endParaRPr lang="en-US" dirty="0"/>
          </a:p>
        </p:txBody>
      </p:sp>
      <p:sp>
        <p:nvSpPr>
          <p:cNvPr id="3" name="Content Placeholder 2"/>
          <p:cNvSpPr>
            <a:spLocks noGrp="1"/>
          </p:cNvSpPr>
          <p:nvPr>
            <p:ph idx="1"/>
          </p:nvPr>
        </p:nvSpPr>
        <p:spPr/>
        <p:txBody>
          <a:bodyPr>
            <a:normAutofit/>
          </a:bodyPr>
          <a:lstStyle/>
          <a:p>
            <a:r>
              <a:rPr lang="en-US" dirty="0"/>
              <a:t>LOCAL COMMUNION OF </a:t>
            </a:r>
            <a:r>
              <a:rPr lang="en-US" dirty="0" smtClean="0"/>
              <a:t>BELIEVERS  </a:t>
            </a:r>
            <a:endParaRPr lang="en-US" dirty="0"/>
          </a:p>
          <a:p>
            <a:pPr lvl="1"/>
            <a:r>
              <a:rPr lang="en-US" dirty="0"/>
              <a:t>This is commonly known as the local church congregation, irrespective of size, whether assembled or not (Assembled: Acts 5:11; 11:26; 1 Cor. 11:18; 14:19, 28, 35. Unassembled: Rom. 16:4; 1 Cor. 16:1; Gal. 1:2; 1 </a:t>
            </a:r>
            <a:r>
              <a:rPr lang="en-US" dirty="0" err="1"/>
              <a:t>Thes</a:t>
            </a:r>
            <a:r>
              <a:rPr lang="en-US" dirty="0"/>
              <a:t>. 2:14.) </a:t>
            </a:r>
            <a:endParaRPr lang="en-US" i="1" dirty="0"/>
          </a:p>
        </p:txBody>
      </p:sp>
    </p:spTree>
    <p:extLst>
      <p:ext uri="{BB962C8B-B14F-4D97-AF65-F5344CB8AC3E}">
        <p14:creationId xmlns:p14="http://schemas.microsoft.com/office/powerpoint/2010/main" val="18452123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Church</a:t>
            </a:r>
            <a:endParaRPr lang="en-US" dirty="0"/>
          </a:p>
        </p:txBody>
      </p:sp>
      <p:sp>
        <p:nvSpPr>
          <p:cNvPr id="3" name="Content Placeholder 2"/>
          <p:cNvSpPr>
            <a:spLocks noGrp="1"/>
          </p:cNvSpPr>
          <p:nvPr>
            <p:ph idx="1"/>
          </p:nvPr>
        </p:nvSpPr>
        <p:spPr/>
        <p:txBody>
          <a:bodyPr>
            <a:normAutofit/>
          </a:bodyPr>
          <a:lstStyle/>
          <a:p>
            <a:r>
              <a:rPr lang="en-US" dirty="0"/>
              <a:t>GROUP OF LOCAL CHURCH </a:t>
            </a:r>
            <a:r>
              <a:rPr lang="en-US" dirty="0" smtClean="0"/>
              <a:t>CONGREGATIONS </a:t>
            </a:r>
            <a:endParaRPr lang="en-US" dirty="0"/>
          </a:p>
          <a:p>
            <a:pPr lvl="1"/>
            <a:r>
              <a:rPr lang="en-US" dirty="0"/>
              <a:t>A</a:t>
            </a:r>
            <a:r>
              <a:rPr lang="en-US" dirty="0" smtClean="0"/>
              <a:t> </a:t>
            </a:r>
            <a:r>
              <a:rPr lang="en-US" dirty="0"/>
              <a:t>group of several congregations being designated by the singular word “Church” (Acts 9:31; Gal. 1:13; Phil. 3:6)</a:t>
            </a:r>
            <a:r>
              <a:rPr lang="en-US" dirty="0" smtClean="0"/>
              <a:t>.</a:t>
            </a:r>
            <a:endParaRPr lang="en-US" dirty="0"/>
          </a:p>
          <a:p>
            <a:r>
              <a:rPr lang="en-US" dirty="0" smtClean="0"/>
              <a:t>THE </a:t>
            </a:r>
            <a:r>
              <a:rPr lang="en-US" dirty="0"/>
              <a:t>UNIVERSAL </a:t>
            </a:r>
            <a:r>
              <a:rPr lang="en-US" dirty="0" smtClean="0"/>
              <a:t>CHURCH</a:t>
            </a:r>
            <a:endParaRPr lang="en-US" dirty="0"/>
          </a:p>
          <a:p>
            <a:pPr lvl="1"/>
            <a:r>
              <a:rPr lang="en-US" dirty="0"/>
              <a:t>This refers to those throughout the world who outwardly profess Christ and organize for purposes of worship (Acts 8:3; I </a:t>
            </a:r>
            <a:r>
              <a:rPr lang="en-US" dirty="0" smtClean="0"/>
              <a:t>Cor</a:t>
            </a:r>
            <a:r>
              <a:rPr lang="en-US" dirty="0"/>
              <a:t>.</a:t>
            </a:r>
            <a:r>
              <a:rPr lang="en-US" dirty="0" smtClean="0"/>
              <a:t> 10</a:t>
            </a:r>
            <a:r>
              <a:rPr lang="en-US" dirty="0"/>
              <a:t>:32, 12:28). </a:t>
            </a:r>
            <a:endParaRPr lang="en-US" i="1" dirty="0"/>
          </a:p>
        </p:txBody>
      </p:sp>
    </p:spTree>
    <p:extLst>
      <p:ext uri="{BB962C8B-B14F-4D97-AF65-F5344CB8AC3E}">
        <p14:creationId xmlns:p14="http://schemas.microsoft.com/office/powerpoint/2010/main" val="189411101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Church</a:t>
            </a:r>
            <a:endParaRPr lang="en-US" dirty="0"/>
          </a:p>
        </p:txBody>
      </p:sp>
      <p:sp>
        <p:nvSpPr>
          <p:cNvPr id="3" name="Content Placeholder 2"/>
          <p:cNvSpPr>
            <a:spLocks noGrp="1"/>
          </p:cNvSpPr>
          <p:nvPr>
            <p:ph idx="1"/>
          </p:nvPr>
        </p:nvSpPr>
        <p:spPr/>
        <p:txBody>
          <a:bodyPr>
            <a:normAutofit/>
          </a:bodyPr>
          <a:lstStyle/>
          <a:p>
            <a:r>
              <a:rPr lang="en-US" dirty="0"/>
              <a:t>THE ETERNAL </a:t>
            </a:r>
            <a:r>
              <a:rPr lang="en-US" dirty="0" smtClean="0"/>
              <a:t>CHURCH </a:t>
            </a:r>
            <a:endParaRPr lang="en-US" dirty="0"/>
          </a:p>
          <a:p>
            <a:pPr lvl="1"/>
            <a:r>
              <a:rPr lang="en-US" dirty="0"/>
              <a:t>In its most comprehensive meaning, this word signifies the whole body of God’s elect, whether in heaven or on earth, who have been, or shall be united to Christ as their Savior (Eph. 1:22, 3:10 &amp; 21, 5:23-25). </a:t>
            </a:r>
            <a:endParaRPr lang="en-US" i="1" dirty="0"/>
          </a:p>
        </p:txBody>
      </p:sp>
    </p:spTree>
    <p:extLst>
      <p:ext uri="{BB962C8B-B14F-4D97-AF65-F5344CB8AC3E}">
        <p14:creationId xmlns:p14="http://schemas.microsoft.com/office/powerpoint/2010/main" val="20791384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Church</a:t>
            </a:r>
            <a:endParaRPr lang="en-US" dirty="0"/>
          </a:p>
        </p:txBody>
      </p:sp>
      <p:sp>
        <p:nvSpPr>
          <p:cNvPr id="4" name="Text Placeholder 3"/>
          <p:cNvSpPr>
            <a:spLocks noGrp="1"/>
          </p:cNvSpPr>
          <p:nvPr>
            <p:ph type="body" idx="1"/>
          </p:nvPr>
        </p:nvSpPr>
        <p:spPr/>
        <p:txBody>
          <a:bodyPr/>
          <a:lstStyle/>
          <a:p>
            <a:r>
              <a:rPr lang="en-US" dirty="0"/>
              <a:t>THE CHURCH MILITANT</a:t>
            </a:r>
          </a:p>
        </p:txBody>
      </p:sp>
      <p:sp>
        <p:nvSpPr>
          <p:cNvPr id="5" name="Text Placeholder 4"/>
          <p:cNvSpPr>
            <a:spLocks noGrp="1"/>
          </p:cNvSpPr>
          <p:nvPr>
            <p:ph type="body" sz="half" idx="3"/>
          </p:nvPr>
        </p:nvSpPr>
        <p:spPr/>
        <p:txBody>
          <a:bodyPr/>
          <a:lstStyle/>
          <a:p>
            <a:r>
              <a:rPr lang="en-US" dirty="0"/>
              <a:t>THE CHURCH TRIUMPHANT  </a:t>
            </a:r>
          </a:p>
          <a:p>
            <a:endParaRPr lang="en-US" dirty="0"/>
          </a:p>
        </p:txBody>
      </p:sp>
      <p:sp>
        <p:nvSpPr>
          <p:cNvPr id="3" name="Content Placeholder 2"/>
          <p:cNvSpPr>
            <a:spLocks noGrp="1"/>
          </p:cNvSpPr>
          <p:nvPr>
            <p:ph sz="quarter" idx="2"/>
          </p:nvPr>
        </p:nvSpPr>
        <p:spPr/>
        <p:txBody>
          <a:bodyPr>
            <a:normAutofit/>
          </a:bodyPr>
          <a:lstStyle/>
          <a:p>
            <a:r>
              <a:rPr lang="en-US" dirty="0" smtClean="0"/>
              <a:t>This </a:t>
            </a:r>
            <a:r>
              <a:rPr lang="en-US" dirty="0"/>
              <a:t>is the world-wide church engaged in holy warfare and conflict against whatever opposes the kingdom of </a:t>
            </a:r>
            <a:r>
              <a:rPr lang="en-US" dirty="0" smtClean="0"/>
              <a:t>God (</a:t>
            </a:r>
            <a:r>
              <a:rPr lang="en-US" dirty="0"/>
              <a:t>Rev. 2:2, 20)</a:t>
            </a:r>
            <a:r>
              <a:rPr lang="en-US" dirty="0" smtClean="0"/>
              <a:t>.</a:t>
            </a:r>
          </a:p>
        </p:txBody>
      </p:sp>
      <p:sp>
        <p:nvSpPr>
          <p:cNvPr id="6" name="Content Placeholder 5"/>
          <p:cNvSpPr>
            <a:spLocks noGrp="1"/>
          </p:cNvSpPr>
          <p:nvPr>
            <p:ph sz="quarter" idx="4"/>
          </p:nvPr>
        </p:nvSpPr>
        <p:spPr/>
        <p:txBody>
          <a:bodyPr/>
          <a:lstStyle/>
          <a:p>
            <a:r>
              <a:rPr lang="en-US" dirty="0"/>
              <a:t>This is the church in heaven resting from warfare and reigning victorious with Christ.</a:t>
            </a:r>
          </a:p>
        </p:txBody>
      </p:sp>
    </p:spTree>
    <p:extLst>
      <p:ext uri="{BB962C8B-B14F-4D97-AF65-F5344CB8AC3E}">
        <p14:creationId xmlns:p14="http://schemas.microsoft.com/office/powerpoint/2010/main" val="106824136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3"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Church</a:t>
            </a:r>
            <a:endParaRPr lang="en-US" dirty="0"/>
          </a:p>
        </p:txBody>
      </p:sp>
      <p:sp>
        <p:nvSpPr>
          <p:cNvPr id="4" name="Text Placeholder 3"/>
          <p:cNvSpPr>
            <a:spLocks noGrp="1"/>
          </p:cNvSpPr>
          <p:nvPr>
            <p:ph type="body" idx="1"/>
          </p:nvPr>
        </p:nvSpPr>
        <p:spPr/>
        <p:txBody>
          <a:bodyPr/>
          <a:lstStyle/>
          <a:p>
            <a:r>
              <a:rPr lang="en-US" dirty="0"/>
              <a:t>THE INVISIBLE CHURCH</a:t>
            </a:r>
          </a:p>
        </p:txBody>
      </p:sp>
      <p:sp>
        <p:nvSpPr>
          <p:cNvPr id="5" name="Text Placeholder 4"/>
          <p:cNvSpPr>
            <a:spLocks noGrp="1"/>
          </p:cNvSpPr>
          <p:nvPr>
            <p:ph type="body" sz="half" idx="3"/>
          </p:nvPr>
        </p:nvSpPr>
        <p:spPr/>
        <p:txBody>
          <a:bodyPr/>
          <a:lstStyle/>
          <a:p>
            <a:r>
              <a:rPr lang="en-US" dirty="0"/>
              <a:t>THE VISIBLE </a:t>
            </a:r>
            <a:r>
              <a:rPr lang="en-US" dirty="0" smtClean="0"/>
              <a:t>CHURCH</a:t>
            </a:r>
            <a:endParaRPr lang="en-US" dirty="0"/>
          </a:p>
        </p:txBody>
      </p:sp>
      <p:sp>
        <p:nvSpPr>
          <p:cNvPr id="3" name="Content Placeholder 2"/>
          <p:cNvSpPr>
            <a:spLocks noGrp="1"/>
          </p:cNvSpPr>
          <p:nvPr>
            <p:ph sz="quarter" idx="2"/>
          </p:nvPr>
        </p:nvSpPr>
        <p:spPr/>
        <p:txBody>
          <a:bodyPr>
            <a:normAutofit/>
          </a:bodyPr>
          <a:lstStyle/>
          <a:p>
            <a:r>
              <a:rPr lang="en-US" dirty="0" smtClean="0"/>
              <a:t>This </a:t>
            </a:r>
            <a:r>
              <a:rPr lang="en-US" dirty="0"/>
              <a:t>Church consists exclusively of those who have been brought into that saving relationship with the Lord Jesus Christ</a:t>
            </a:r>
            <a:r>
              <a:rPr lang="en-US" dirty="0" smtClean="0"/>
              <a:t>.</a:t>
            </a:r>
            <a:endParaRPr lang="en-US" dirty="0"/>
          </a:p>
        </p:txBody>
      </p:sp>
      <p:sp>
        <p:nvSpPr>
          <p:cNvPr id="6" name="Content Placeholder 5"/>
          <p:cNvSpPr>
            <a:spLocks noGrp="1"/>
          </p:cNvSpPr>
          <p:nvPr>
            <p:ph sz="quarter" idx="4"/>
          </p:nvPr>
        </p:nvSpPr>
        <p:spPr/>
        <p:txBody>
          <a:bodyPr>
            <a:normAutofit lnSpcReduction="10000"/>
          </a:bodyPr>
          <a:lstStyle/>
          <a:p>
            <a:r>
              <a:rPr lang="en-US" dirty="0"/>
              <a:t>The visible church consists of all who attend a local assembly. As the sacraments are visible expressions of spiritual grace, so the local congregation is a visible expression of the invisible union all believers have with Christ. (I John 2:</a:t>
            </a:r>
            <a:r>
              <a:rPr lang="en-US" dirty="0" smtClean="0"/>
              <a:t>19)</a:t>
            </a:r>
            <a:endParaRPr lang="en-US" dirty="0"/>
          </a:p>
        </p:txBody>
      </p:sp>
    </p:spTree>
    <p:extLst>
      <p:ext uri="{BB962C8B-B14F-4D97-AF65-F5344CB8AC3E}">
        <p14:creationId xmlns:p14="http://schemas.microsoft.com/office/powerpoint/2010/main" val="337045584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ssolve">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3" grpId="0" build="p"/>
      <p:bldP spid="6" grpId="0"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426</TotalTime>
  <Words>1342</Words>
  <Application>Microsoft Macintosh PowerPoint</Application>
  <PresentationFormat>On-screen Show (4:3)</PresentationFormat>
  <Paragraphs>97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Technic</vt:lpstr>
      <vt:lpstr>The Nature  of the Church</vt:lpstr>
      <vt:lpstr>The Reason for the Church</vt:lpstr>
      <vt:lpstr>What is the Church</vt:lpstr>
      <vt:lpstr>What is the Church</vt:lpstr>
      <vt:lpstr>What is the Church</vt:lpstr>
      <vt:lpstr>What is the Church</vt:lpstr>
      <vt:lpstr>What is the Church</vt:lpstr>
      <vt:lpstr>What is the Church</vt:lpstr>
      <vt:lpstr>What is the Church</vt:lpstr>
      <vt:lpstr>What is the Church</vt:lpstr>
      <vt:lpstr>Purpose of Local Church Membership </vt:lpstr>
      <vt:lpstr>Purpose of Local Church Membership </vt:lpstr>
      <vt:lpstr>Purpose of Local Church Membership </vt:lpstr>
      <vt:lpstr>Purpose of Local Church Membership </vt:lpstr>
      <vt:lpstr>PHILOSOPHY OF OUR CHURCH </vt:lpstr>
      <vt:lpstr>PHILOSOPHY OF OUR CHURCH </vt:lpstr>
      <vt:lpstr>PHILOSOPHY OF OUR CHURCH </vt:lpstr>
      <vt:lpstr>PHILOSOPHY OF OUR CHURCH </vt:lpstr>
      <vt:lpstr>PHILOSOPHY OF OUR CHURCH </vt:lpstr>
      <vt:lpstr>PHILOSOPHY OF OUR CHURCH </vt:lpstr>
      <vt:lpstr>PHILOSOPHY OF OUR CHURCH </vt:lpstr>
    </vt:vector>
  </TitlesOfParts>
  <Company>Tucson Reformed Baptist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the Church</dc:title>
  <dc:creator>Robert Cosby</dc:creator>
  <cp:lastModifiedBy>Robert Cosby</cp:lastModifiedBy>
  <cp:revision>14</cp:revision>
  <dcterms:created xsi:type="dcterms:W3CDTF">2013-08-15T04:37:16Z</dcterms:created>
  <dcterms:modified xsi:type="dcterms:W3CDTF">2015-11-19T01:29:25Z</dcterms:modified>
</cp:coreProperties>
</file>