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83" r:id="rId2"/>
    <p:sldId id="288" r:id="rId3"/>
    <p:sldId id="289" r:id="rId4"/>
    <p:sldId id="290" r:id="rId5"/>
    <p:sldId id="291" r:id="rId6"/>
    <p:sldId id="286" r:id="rId7"/>
    <p:sldId id="292" r:id="rId8"/>
    <p:sldId id="293" r:id="rId9"/>
    <p:sldId id="294" r:id="rId10"/>
    <p:sldId id="260" r:id="rId11"/>
    <p:sldId id="295" r:id="rId12"/>
    <p:sldId id="262" r:id="rId13"/>
    <p:sldId id="296" r:id="rId14"/>
    <p:sldId id="297" r:id="rId15"/>
    <p:sldId id="298" r:id="rId16"/>
    <p:sldId id="299" r:id="rId17"/>
    <p:sldId id="300" r:id="rId18"/>
    <p:sldId id="301" r:id="rId19"/>
    <p:sldId id="302" r:id="rId20"/>
    <p:sldId id="268" r:id="rId21"/>
    <p:sldId id="303" r:id="rId22"/>
    <p:sldId id="304" r:id="rId23"/>
    <p:sldId id="305" r:id="rId24"/>
    <p:sldId id="306" r:id="rId25"/>
    <p:sldId id="307" r:id="rId26"/>
    <p:sldId id="308" r:id="rId27"/>
    <p:sldId id="309" r:id="rId28"/>
    <p:sldId id="311" r:id="rId29"/>
    <p:sldId id="312" r:id="rId30"/>
    <p:sldId id="313" r:id="rId31"/>
    <p:sldId id="276" r:id="rId32"/>
    <p:sldId id="273" r:id="rId33"/>
    <p:sldId id="314" r:id="rId34"/>
    <p:sldId id="315" r:id="rId35"/>
    <p:sldId id="316" r:id="rId36"/>
    <p:sldId id="317"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fld id="{2754ED01-E2A0-4C1E-8E21-014B990415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B52920-35E1-324E-B87D-CE884BC8128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C2A912-2844-0C43-B820-289B6B3A021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D1D59E-379E-4F4C-8A99-BAAD63D19CB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BCEB65-F016-F644-8370-53E02BCC8DE1}"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002A365-1230-5943-818C-21AC63FEA32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CFF3320-91C7-8B4D-83FD-FD75AA77F17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2C693867-9EC9-8745-8F4C-CFBB99DAB6B1}"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BE99737-6EB1-E045-A4D2-C471C0EED6E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FB680BA-A5EA-A74E-A321-FF31F099A83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F8C1CF12-B6B4-4F44-906C-4BF2F878102D}"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Our Church Government &amp; Procedures</a:t>
            </a:r>
          </a:p>
        </p:txBody>
      </p:sp>
      <p:sp>
        <p:nvSpPr>
          <p:cNvPr id="3" name="Subtitle 2"/>
          <p:cNvSpPr>
            <a:spLocks noGrp="1"/>
          </p:cNvSpPr>
          <p:nvPr>
            <p:ph type="subTitle" idx="1"/>
          </p:nvPr>
        </p:nvSpPr>
        <p:spPr/>
        <p:txBody>
          <a:bodyPr/>
          <a:lstStyle/>
          <a:p>
            <a:endParaRPr lang="en-US" dirty="0"/>
          </a:p>
        </p:txBody>
      </p:sp>
      <p:pic>
        <p:nvPicPr>
          <p:cNvPr id="4" name="Picture 3" descr="Alternate-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050" y="1544811"/>
            <a:ext cx="5731274" cy="1752601"/>
          </a:xfrm>
          <a:prstGeom prst="rect">
            <a:avLst/>
          </a:prstGeom>
        </p:spPr>
      </p:pic>
    </p:spTree>
    <p:extLst>
      <p:ext uri="{BB962C8B-B14F-4D97-AF65-F5344CB8AC3E}">
        <p14:creationId xmlns:p14="http://schemas.microsoft.com/office/powerpoint/2010/main" val="2377181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fontAlgn="auto">
              <a:spcAft>
                <a:spcPts val="0"/>
              </a:spcAft>
              <a:defRPr/>
            </a:pPr>
            <a:r>
              <a:rPr lang="en-US" sz="4000" dirty="0">
                <a:ea typeface="+mj-ea"/>
                <a:cs typeface="+mj-cs"/>
              </a:rPr>
              <a:t>Government of </a:t>
            </a:r>
            <a:r>
              <a:rPr lang="en-US" sz="4000" dirty="0" smtClean="0">
                <a:ea typeface="+mj-ea"/>
                <a:cs typeface="+mj-cs"/>
              </a:rPr>
              <a:t>Tucson Reformed Baptist </a:t>
            </a:r>
            <a:r>
              <a:rPr lang="en-US" sz="4000" dirty="0">
                <a:ea typeface="+mj-ea"/>
                <a:cs typeface="+mj-cs"/>
              </a:rPr>
              <a:t>Church</a:t>
            </a:r>
          </a:p>
        </p:txBody>
      </p:sp>
      <p:sp>
        <p:nvSpPr>
          <p:cNvPr id="5122" name="Rectangle 3"/>
          <p:cNvSpPr>
            <a:spLocks noGrp="1" noChangeArrowheads="1"/>
          </p:cNvSpPr>
          <p:nvPr>
            <p:ph idx="1"/>
          </p:nvPr>
        </p:nvSpPr>
        <p:spPr/>
        <p:txBody>
          <a:bodyPr>
            <a:normAutofit/>
          </a:bodyPr>
          <a:lstStyle/>
          <a:p>
            <a:pPr>
              <a:lnSpc>
                <a:spcPct val="90000"/>
              </a:lnSpc>
            </a:pPr>
            <a:r>
              <a:rPr lang="en-US" dirty="0">
                <a:latin typeface="Century Gothic" charset="0"/>
              </a:rPr>
              <a:t>Most Important: all power and authority has been appointed by Christ by the Father. Since Christ is Head of the Church, Christ is the source of all </a:t>
            </a:r>
            <a:r>
              <a:rPr lang="en-US" dirty="0" smtClean="0">
                <a:latin typeface="Century Gothic" charset="0"/>
              </a:rPr>
              <a:t>her</a:t>
            </a:r>
            <a:r>
              <a:rPr lang="en-US" altLang="ja-JP" dirty="0" smtClean="0">
                <a:latin typeface="Century Gothic" charset="0"/>
              </a:rPr>
              <a:t> </a:t>
            </a:r>
            <a:r>
              <a:rPr lang="en-US" altLang="ja-JP" dirty="0">
                <a:latin typeface="Century Gothic" charset="0"/>
              </a:rPr>
              <a:t>authority. </a:t>
            </a:r>
            <a:endParaRPr lang="en-US" dirty="0">
              <a:latin typeface="Century Gothic" charset="0"/>
            </a:endParaRPr>
          </a:p>
          <a:p>
            <a:pPr>
              <a:lnSpc>
                <a:spcPct val="90000"/>
              </a:lnSpc>
            </a:pPr>
            <a:r>
              <a:rPr lang="en-US" dirty="0">
                <a:latin typeface="Century Gothic" charset="0"/>
              </a:rPr>
              <a:t>There are different aspects in which Christ can be understood as Head of the Church</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checkerboard(across)">
                                      <p:cBhvr>
                                        <p:cTn id="7" dur="5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checkerboard(across)">
                                      <p:cBhvr>
                                        <p:cTn id="12" dur="500"/>
                                        <p:tgtEl>
                                          <p:spTgt spid="51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Christ As Our </a:t>
            </a:r>
            <a:r>
              <a:rPr lang="en-US" dirty="0" smtClean="0"/>
              <a:t>Federal Head</a:t>
            </a:r>
            <a:endParaRPr lang="en-US" dirty="0"/>
          </a:p>
        </p:txBody>
      </p:sp>
      <p:sp>
        <p:nvSpPr>
          <p:cNvPr id="3" name="Content Placeholder 2"/>
          <p:cNvSpPr>
            <a:spLocks noGrp="1"/>
          </p:cNvSpPr>
          <p:nvPr>
            <p:ph idx="1"/>
          </p:nvPr>
        </p:nvSpPr>
        <p:spPr/>
        <p:txBody>
          <a:bodyPr/>
          <a:lstStyle/>
          <a:p>
            <a:r>
              <a:rPr lang="en-US" dirty="0"/>
              <a:t>Our Legal Representative</a:t>
            </a:r>
          </a:p>
          <a:p>
            <a:pPr lvl="1"/>
            <a:r>
              <a:rPr lang="en-US" dirty="0"/>
              <a:t>Rom. 5:18   Therefore, as one trespass led to condemnation for all men, so one act of righteousness leads to justification and life for all men. 19 For as by the one man’s disobedience the many were made sinners, so by the one man’s obedience the many will be made righteous.</a:t>
            </a:r>
          </a:p>
        </p:txBody>
      </p:sp>
    </p:spTree>
    <p:extLst>
      <p:ext uri="{BB962C8B-B14F-4D97-AF65-F5344CB8AC3E}">
        <p14:creationId xmlns:p14="http://schemas.microsoft.com/office/powerpoint/2010/main" val="172621709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dirty="0"/>
              <a:t>Christ As Our Federal Head</a:t>
            </a:r>
            <a:endParaRPr lang="en-US" dirty="0">
              <a:ea typeface="+mj-ea"/>
              <a:cs typeface="+mj-cs"/>
            </a:endParaRPr>
          </a:p>
        </p:txBody>
      </p:sp>
      <p:sp>
        <p:nvSpPr>
          <p:cNvPr id="7170" name="Rectangle 3"/>
          <p:cNvSpPr>
            <a:spLocks noGrp="1" noChangeArrowheads="1"/>
          </p:cNvSpPr>
          <p:nvPr>
            <p:ph idx="1"/>
          </p:nvPr>
        </p:nvSpPr>
        <p:spPr/>
        <p:txBody>
          <a:bodyPr>
            <a:normAutofit/>
          </a:bodyPr>
          <a:lstStyle/>
          <a:p>
            <a:r>
              <a:rPr lang="en-US" dirty="0"/>
              <a:t>Our Legal </a:t>
            </a:r>
            <a:r>
              <a:rPr lang="en-US" dirty="0" smtClean="0"/>
              <a:t>Representative</a:t>
            </a:r>
            <a:endParaRPr lang="en-US" dirty="0" smtClean="0">
              <a:latin typeface="Century Gothic" charset="0"/>
            </a:endParaRPr>
          </a:p>
          <a:p>
            <a:pPr lvl="1"/>
            <a:r>
              <a:rPr lang="en-US" dirty="0" smtClean="0">
                <a:latin typeface="Century Gothic" charset="0"/>
              </a:rPr>
              <a:t>1Cor</a:t>
            </a:r>
            <a:r>
              <a:rPr lang="en-US" dirty="0">
                <a:latin typeface="Century Gothic" charset="0"/>
              </a:rPr>
              <a:t>. 15:45 Thus it is written, “The first man Adam became a living being”; the last Adam became a life-giving spirit. 46 But it is not the spiritual that is first but the natural, and then the spiritual. 47 The first man was from the earth, a man of dust; the second man is from heaven.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checkerboard(across)">
                                      <p:cBhvr>
                                        <p:cTn id="7" dur="500"/>
                                        <p:tgtEl>
                                          <p:spTgt spid="71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dirty="0"/>
              <a:t>Christ As Our Organic Head</a:t>
            </a:r>
            <a:endParaRPr lang="en-US" dirty="0">
              <a:ea typeface="+mj-ea"/>
              <a:cs typeface="+mj-cs"/>
            </a:endParaRPr>
          </a:p>
        </p:txBody>
      </p:sp>
      <p:sp>
        <p:nvSpPr>
          <p:cNvPr id="7170" name="Rectangle 3"/>
          <p:cNvSpPr>
            <a:spLocks noGrp="1" noChangeArrowheads="1"/>
          </p:cNvSpPr>
          <p:nvPr>
            <p:ph idx="1"/>
          </p:nvPr>
        </p:nvSpPr>
        <p:spPr>
          <a:xfrm>
            <a:off x="457200" y="1600200"/>
            <a:ext cx="7467600" cy="5257800"/>
          </a:xfrm>
        </p:spPr>
        <p:txBody>
          <a:bodyPr>
            <a:normAutofit/>
          </a:bodyPr>
          <a:lstStyle/>
          <a:p>
            <a:r>
              <a:rPr lang="en-US" dirty="0"/>
              <a:t>The relationship between the church as a </a:t>
            </a:r>
            <a:r>
              <a:rPr lang="en-US" dirty="0" smtClean="0"/>
              <a:t>spiritual, organic body </a:t>
            </a:r>
            <a:r>
              <a:rPr lang="en-US" dirty="0"/>
              <a:t>and Christ as </a:t>
            </a:r>
            <a:r>
              <a:rPr lang="en-US" dirty="0" smtClean="0"/>
              <a:t>her </a:t>
            </a:r>
            <a:r>
              <a:rPr lang="en-US" dirty="0"/>
              <a:t>head</a:t>
            </a:r>
            <a:r>
              <a:rPr lang="en-US" dirty="0" smtClean="0"/>
              <a:t>.</a:t>
            </a:r>
          </a:p>
          <a:p>
            <a:pPr lvl="1"/>
            <a:r>
              <a:rPr lang="en-US" dirty="0"/>
              <a:t>John 15:5 I am the vine; you are the branches. Whoever abides in me and I in him, he it is that bears much fruit, for apart from me you can do nothing</a:t>
            </a:r>
            <a:r>
              <a:rPr lang="en-US" dirty="0" smtClean="0"/>
              <a:t>.</a:t>
            </a:r>
          </a:p>
          <a:p>
            <a:pPr lvl="1"/>
            <a:r>
              <a:rPr lang="en-US" dirty="0"/>
              <a:t>Eph. 4:15 Rather, speaking the truth in love, we are to grow up in every way into him who is the head, into Christ</a:t>
            </a:r>
            <a:r>
              <a:rPr lang="en-US" dirty="0" smtClean="0"/>
              <a:t>,</a:t>
            </a:r>
          </a:p>
        </p:txBody>
      </p:sp>
    </p:spTree>
    <p:extLst>
      <p:ext uri="{BB962C8B-B14F-4D97-AF65-F5344CB8AC3E}">
        <p14:creationId xmlns:p14="http://schemas.microsoft.com/office/powerpoint/2010/main" val="418301067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checkerboard(across)">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checkerboard(across)">
                                      <p:cBhvr>
                                        <p:cTn id="12" dur="500"/>
                                        <p:tgtEl>
                                          <p:spTgt spid="7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checkerboard(across)">
                                      <p:cBhvr>
                                        <p:cTn id="17" dur="500"/>
                                        <p:tgtEl>
                                          <p:spTgt spid="71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dirty="0"/>
              <a:t>Christ As Our Organic Head</a:t>
            </a:r>
            <a:endParaRPr lang="en-US" dirty="0">
              <a:ea typeface="+mj-ea"/>
              <a:cs typeface="+mj-cs"/>
            </a:endParaRPr>
          </a:p>
        </p:txBody>
      </p:sp>
      <p:sp>
        <p:nvSpPr>
          <p:cNvPr id="7170" name="Rectangle 3"/>
          <p:cNvSpPr>
            <a:spLocks noGrp="1" noChangeArrowheads="1"/>
          </p:cNvSpPr>
          <p:nvPr>
            <p:ph idx="1"/>
          </p:nvPr>
        </p:nvSpPr>
        <p:spPr>
          <a:xfrm>
            <a:off x="457200" y="1600200"/>
            <a:ext cx="7467600" cy="5257800"/>
          </a:xfrm>
        </p:spPr>
        <p:txBody>
          <a:bodyPr>
            <a:normAutofit/>
          </a:bodyPr>
          <a:lstStyle/>
          <a:p>
            <a:r>
              <a:rPr lang="en-US" dirty="0"/>
              <a:t>The relationship between the church as a </a:t>
            </a:r>
            <a:r>
              <a:rPr lang="en-US" dirty="0" smtClean="0"/>
              <a:t>spiritual, organic body </a:t>
            </a:r>
            <a:r>
              <a:rPr lang="en-US" dirty="0"/>
              <a:t>and Christ as </a:t>
            </a:r>
            <a:r>
              <a:rPr lang="en-US" dirty="0" smtClean="0"/>
              <a:t>her </a:t>
            </a:r>
            <a:r>
              <a:rPr lang="en-US" dirty="0"/>
              <a:t>head</a:t>
            </a:r>
            <a:r>
              <a:rPr lang="en-US" dirty="0" smtClean="0"/>
              <a:t>.</a:t>
            </a:r>
          </a:p>
          <a:p>
            <a:pPr lvl="1"/>
            <a:r>
              <a:rPr lang="en-US" dirty="0"/>
              <a:t>Col. 2:17 These are a shadow of the things to come, but the substance belongs to Christ. 18 Let no one disqualify you, insisting on asceticism and worship of angels, going on in detail about visions, puffed up without reason by his sensuous </a:t>
            </a:r>
            <a:r>
              <a:rPr lang="en-US" dirty="0" smtClean="0"/>
              <a:t>mind,</a:t>
            </a:r>
            <a:endParaRPr lang="en-US" dirty="0"/>
          </a:p>
        </p:txBody>
      </p:sp>
    </p:spTree>
    <p:extLst>
      <p:ext uri="{BB962C8B-B14F-4D97-AF65-F5344CB8AC3E}">
        <p14:creationId xmlns:p14="http://schemas.microsoft.com/office/powerpoint/2010/main" val="2107901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checkerboard(across)">
                                      <p:cBhvr>
                                        <p:cTn id="7" dur="500"/>
                                        <p:tgtEl>
                                          <p:spTgt spid="71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dirty="0"/>
              <a:t>Christ As Our Organic Head</a:t>
            </a:r>
            <a:endParaRPr lang="en-US" dirty="0">
              <a:ea typeface="+mj-ea"/>
              <a:cs typeface="+mj-cs"/>
            </a:endParaRPr>
          </a:p>
        </p:txBody>
      </p:sp>
      <p:sp>
        <p:nvSpPr>
          <p:cNvPr id="7170" name="Rectangle 3"/>
          <p:cNvSpPr>
            <a:spLocks noGrp="1" noChangeArrowheads="1"/>
          </p:cNvSpPr>
          <p:nvPr>
            <p:ph idx="1"/>
          </p:nvPr>
        </p:nvSpPr>
        <p:spPr>
          <a:xfrm>
            <a:off x="457200" y="1600200"/>
            <a:ext cx="7467600" cy="5257800"/>
          </a:xfrm>
        </p:spPr>
        <p:txBody>
          <a:bodyPr>
            <a:normAutofit/>
          </a:bodyPr>
          <a:lstStyle/>
          <a:p>
            <a:r>
              <a:rPr lang="en-US" dirty="0"/>
              <a:t>The relationship between the church as a </a:t>
            </a:r>
            <a:r>
              <a:rPr lang="en-US" dirty="0" smtClean="0"/>
              <a:t>spiritual, organic body </a:t>
            </a:r>
            <a:r>
              <a:rPr lang="en-US" dirty="0"/>
              <a:t>and Christ as </a:t>
            </a:r>
            <a:r>
              <a:rPr lang="en-US" dirty="0" smtClean="0"/>
              <a:t>her </a:t>
            </a:r>
            <a:r>
              <a:rPr lang="en-US" dirty="0"/>
              <a:t>head</a:t>
            </a:r>
            <a:r>
              <a:rPr lang="en-US" dirty="0" smtClean="0"/>
              <a:t>.</a:t>
            </a:r>
          </a:p>
          <a:p>
            <a:pPr lvl="1"/>
            <a:r>
              <a:rPr lang="en-US" dirty="0"/>
              <a:t>Col. 2</a:t>
            </a:r>
            <a:r>
              <a:rPr lang="en-US" dirty="0" smtClean="0"/>
              <a:t>:19 </a:t>
            </a:r>
            <a:r>
              <a:rPr lang="en-US" dirty="0"/>
              <a:t>and not holding fast to the Head, from whom the whole body, nourished and knit together through its joints and ligaments, grows with a growth that is from God</a:t>
            </a:r>
            <a:r>
              <a:rPr lang="en-US" dirty="0" smtClean="0"/>
              <a:t>.</a:t>
            </a:r>
          </a:p>
          <a:p>
            <a:pPr lvl="1"/>
            <a:r>
              <a:rPr lang="en-US" dirty="0"/>
              <a:t>Look up 1 Cor. 12:12-</a:t>
            </a:r>
            <a:r>
              <a:rPr lang="en-US" dirty="0" smtClean="0"/>
              <a:t>31</a:t>
            </a:r>
            <a:endParaRPr lang="en-US" dirty="0"/>
          </a:p>
        </p:txBody>
      </p:sp>
    </p:spTree>
    <p:extLst>
      <p:ext uri="{BB962C8B-B14F-4D97-AF65-F5344CB8AC3E}">
        <p14:creationId xmlns:p14="http://schemas.microsoft.com/office/powerpoint/2010/main" val="2081038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checkerboard(across)">
                                      <p:cBhvr>
                                        <p:cTn id="7" dur="500"/>
                                        <p:tgtEl>
                                          <p:spTgt spid="71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0">
                                            <p:txEl>
                                              <p:pRg st="2" end="2"/>
                                            </p:txEl>
                                          </p:spTgt>
                                        </p:tgtEl>
                                        <p:attrNameLst>
                                          <p:attrName>style.visibility</p:attrName>
                                        </p:attrNameLst>
                                      </p:cBhvr>
                                      <p:to>
                                        <p:strVal val="visible"/>
                                      </p:to>
                                    </p:set>
                                    <p:animEffect transition="in" filter="checkerboard(across)">
                                      <p:cBhvr>
                                        <p:cTn id="12" dur="500"/>
                                        <p:tgtEl>
                                          <p:spTgt spid="71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 As Our Ruling Head</a:t>
            </a:r>
          </a:p>
        </p:txBody>
      </p:sp>
      <p:sp>
        <p:nvSpPr>
          <p:cNvPr id="3" name="Content Placeholder 2"/>
          <p:cNvSpPr>
            <a:spLocks noGrp="1"/>
          </p:cNvSpPr>
          <p:nvPr>
            <p:ph idx="1"/>
          </p:nvPr>
        </p:nvSpPr>
        <p:spPr/>
        <p:txBody>
          <a:bodyPr/>
          <a:lstStyle/>
          <a:p>
            <a:r>
              <a:rPr lang="en-US" dirty="0"/>
              <a:t>This is headship in a administrative </a:t>
            </a:r>
            <a:r>
              <a:rPr lang="en-US" dirty="0" smtClean="0"/>
              <a:t>aspect, and is part of His </a:t>
            </a:r>
            <a:r>
              <a:rPr lang="en-US" dirty="0"/>
              <a:t>kingly </a:t>
            </a:r>
            <a:r>
              <a:rPr lang="en-US" dirty="0" smtClean="0"/>
              <a:t>office</a:t>
            </a:r>
          </a:p>
          <a:p>
            <a:pPr lvl="1"/>
            <a:r>
              <a:rPr lang="en-US" dirty="0" smtClean="0"/>
              <a:t>Eph. 5:23  For </a:t>
            </a:r>
            <a:r>
              <a:rPr lang="en-US" dirty="0"/>
              <a:t>the husband is the head of the wife even as Christ is the head of the church, his body, and is himself its Savior.</a:t>
            </a:r>
          </a:p>
        </p:txBody>
      </p:sp>
    </p:spTree>
    <p:extLst>
      <p:ext uri="{BB962C8B-B14F-4D97-AF65-F5344CB8AC3E}">
        <p14:creationId xmlns:p14="http://schemas.microsoft.com/office/powerpoint/2010/main" val="154892591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 As Our Ruling Head</a:t>
            </a:r>
          </a:p>
        </p:txBody>
      </p:sp>
      <p:sp>
        <p:nvSpPr>
          <p:cNvPr id="3" name="Content Placeholder 2"/>
          <p:cNvSpPr>
            <a:spLocks noGrp="1"/>
          </p:cNvSpPr>
          <p:nvPr>
            <p:ph idx="1"/>
          </p:nvPr>
        </p:nvSpPr>
        <p:spPr/>
        <p:txBody>
          <a:bodyPr/>
          <a:lstStyle/>
          <a:p>
            <a:r>
              <a:rPr lang="en-US" dirty="0"/>
              <a:t>This is headship in a administrative </a:t>
            </a:r>
            <a:r>
              <a:rPr lang="en-US" dirty="0" smtClean="0"/>
              <a:t>aspect, and is part of His </a:t>
            </a:r>
            <a:r>
              <a:rPr lang="en-US" dirty="0"/>
              <a:t>kingly </a:t>
            </a:r>
            <a:r>
              <a:rPr lang="en-US" dirty="0" smtClean="0"/>
              <a:t>office</a:t>
            </a:r>
          </a:p>
          <a:p>
            <a:pPr lvl="1"/>
            <a:r>
              <a:rPr lang="en-US" dirty="0"/>
              <a:t>Christ is the Head of the Church as King by instituting it and having authority over it and creating the rule book.</a:t>
            </a:r>
          </a:p>
          <a:p>
            <a:pPr lvl="1"/>
            <a:r>
              <a:rPr lang="en-US" dirty="0"/>
              <a:t>Christ also instituted the Means of Grace which the church is administer.</a:t>
            </a:r>
          </a:p>
          <a:p>
            <a:pPr lvl="1"/>
            <a:r>
              <a:rPr lang="en-US" dirty="0"/>
              <a:t>He is always present in the Church whenever it meets for worship.</a:t>
            </a:r>
          </a:p>
        </p:txBody>
      </p:sp>
    </p:spTree>
    <p:extLst>
      <p:ext uri="{BB962C8B-B14F-4D97-AF65-F5344CB8AC3E}">
        <p14:creationId xmlns:p14="http://schemas.microsoft.com/office/powerpoint/2010/main" val="3120031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 As Our Ruling Head</a:t>
            </a:r>
          </a:p>
        </p:txBody>
      </p:sp>
      <p:sp>
        <p:nvSpPr>
          <p:cNvPr id="3" name="Content Placeholder 2"/>
          <p:cNvSpPr>
            <a:spLocks noGrp="1"/>
          </p:cNvSpPr>
          <p:nvPr>
            <p:ph idx="1"/>
          </p:nvPr>
        </p:nvSpPr>
        <p:spPr/>
        <p:txBody>
          <a:bodyPr>
            <a:normAutofit/>
          </a:bodyPr>
          <a:lstStyle/>
          <a:p>
            <a:r>
              <a:rPr lang="en-US" dirty="0"/>
              <a:t>This headship is manifested </a:t>
            </a:r>
            <a:r>
              <a:rPr lang="en-US" dirty="0" smtClean="0"/>
              <a:t>through the officers </a:t>
            </a:r>
            <a:r>
              <a:rPr lang="en-US" dirty="0"/>
              <a:t>that Christ </a:t>
            </a:r>
            <a:r>
              <a:rPr lang="en-US" dirty="0" smtClean="0"/>
              <a:t>has given, with </a:t>
            </a:r>
            <a:r>
              <a:rPr lang="en-US" dirty="0"/>
              <a:t>authority to speak and act in His Name.</a:t>
            </a:r>
          </a:p>
          <a:p>
            <a:pPr lvl="1"/>
            <a:r>
              <a:rPr lang="en-US" dirty="0"/>
              <a:t>Heb. 13:17   Obey your leaders and submit to them, for they are keeping watch over your souls, as those who will have to give an account. Let them do this with joy and not with groaning, for that would be of no advantage to you.</a:t>
            </a:r>
          </a:p>
        </p:txBody>
      </p:sp>
    </p:spTree>
    <p:extLst>
      <p:ext uri="{BB962C8B-B14F-4D97-AF65-F5344CB8AC3E}">
        <p14:creationId xmlns:p14="http://schemas.microsoft.com/office/powerpoint/2010/main" val="1136578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Christ As </a:t>
            </a:r>
            <a:r>
              <a:rPr lang="en-US" dirty="0" smtClean="0"/>
              <a:t>Head </a:t>
            </a:r>
            <a:r>
              <a:rPr lang="en-US" dirty="0" smtClean="0"/>
              <a:t>of the Church</a:t>
            </a:r>
            <a:endParaRPr lang="en-US" dirty="0"/>
          </a:p>
        </p:txBody>
      </p:sp>
      <p:sp>
        <p:nvSpPr>
          <p:cNvPr id="3" name="Content Placeholder 2"/>
          <p:cNvSpPr>
            <a:spLocks noGrp="1"/>
          </p:cNvSpPr>
          <p:nvPr>
            <p:ph idx="1"/>
          </p:nvPr>
        </p:nvSpPr>
        <p:spPr/>
        <p:txBody>
          <a:bodyPr>
            <a:normAutofit fontScale="92500" lnSpcReduction="10000"/>
          </a:bodyPr>
          <a:lstStyle/>
          <a:p>
            <a:r>
              <a:rPr lang="en-US" dirty="0"/>
              <a:t>Rules the Church</a:t>
            </a:r>
          </a:p>
          <a:p>
            <a:pPr lvl="1"/>
            <a:r>
              <a:rPr lang="en-US" dirty="0"/>
              <a:t>Objectively by His Word</a:t>
            </a:r>
          </a:p>
          <a:p>
            <a:pPr lvl="1"/>
            <a:r>
              <a:rPr lang="en-US" dirty="0"/>
              <a:t>Subjectively by His Spirit </a:t>
            </a:r>
          </a:p>
          <a:p>
            <a:pPr lvl="1"/>
            <a:r>
              <a:rPr lang="en-US" dirty="0"/>
              <a:t>Visibly by His Officers</a:t>
            </a:r>
          </a:p>
          <a:p>
            <a:r>
              <a:rPr lang="en-US" dirty="0"/>
              <a:t>Christ alone has the right to prescribe the form of worship, government and discipline for His Church. </a:t>
            </a:r>
          </a:p>
          <a:p>
            <a:r>
              <a:rPr lang="en-US" dirty="0"/>
              <a:t>Christ uses the officers of the Church as his instruments whose sole task is to declare and apply His Word</a:t>
            </a:r>
            <a:r>
              <a:rPr lang="en-US" dirty="0" smtClean="0"/>
              <a:t>.</a:t>
            </a:r>
          </a:p>
        </p:txBody>
      </p:sp>
    </p:spTree>
    <p:extLst>
      <p:ext uri="{BB962C8B-B14F-4D97-AF65-F5344CB8AC3E}">
        <p14:creationId xmlns:p14="http://schemas.microsoft.com/office/powerpoint/2010/main" val="36978745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Governing Authorities</a:t>
            </a:r>
          </a:p>
        </p:txBody>
      </p:sp>
      <p:sp>
        <p:nvSpPr>
          <p:cNvPr id="3" name="Content Placeholder 2"/>
          <p:cNvSpPr>
            <a:spLocks noGrp="1"/>
          </p:cNvSpPr>
          <p:nvPr>
            <p:ph idx="1"/>
          </p:nvPr>
        </p:nvSpPr>
        <p:spPr/>
        <p:txBody>
          <a:bodyPr/>
          <a:lstStyle/>
          <a:p>
            <a:r>
              <a:rPr lang="en-US" dirty="0"/>
              <a:t>Federal, State and Local</a:t>
            </a:r>
          </a:p>
          <a:p>
            <a:pPr lvl="1"/>
            <a:r>
              <a:rPr lang="en-US" dirty="0"/>
              <a:t>Rom. 13:1 Let every person be subject to the governing authorities. For there is no authority except from God, and those that exist have been instituted by God. 2 Therefore whoever resists the authorities resists what God has appointed, and those who resist will incur judgment. </a:t>
            </a:r>
          </a:p>
        </p:txBody>
      </p:sp>
    </p:spTree>
    <p:extLst>
      <p:ext uri="{BB962C8B-B14F-4D97-AF65-F5344CB8AC3E}">
        <p14:creationId xmlns:p14="http://schemas.microsoft.com/office/powerpoint/2010/main" val="221190794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US">
                <a:ea typeface="+mj-ea"/>
                <a:cs typeface="+mj-cs"/>
              </a:rPr>
              <a:t>Elders and Deacons</a:t>
            </a:r>
          </a:p>
        </p:txBody>
      </p:sp>
      <p:sp>
        <p:nvSpPr>
          <p:cNvPr id="13314" name="Rectangle 3"/>
          <p:cNvSpPr>
            <a:spLocks noGrp="1" noChangeArrowheads="1"/>
          </p:cNvSpPr>
          <p:nvPr>
            <p:ph idx="1"/>
          </p:nvPr>
        </p:nvSpPr>
        <p:spPr/>
        <p:txBody>
          <a:bodyPr/>
          <a:lstStyle/>
          <a:p>
            <a:r>
              <a:rPr lang="en-US" dirty="0">
                <a:latin typeface="Century Gothic" charset="0"/>
              </a:rPr>
              <a:t>Our Lord Jesus Christ has ordained, according to His infallible Word, that his local churches should be blessed with the spiritual rule and ministry of special office bearers</a:t>
            </a:r>
            <a:r>
              <a:rPr lang="en-US" dirty="0" smtClean="0">
                <a:latin typeface="Century Gothic" charset="0"/>
              </a:rPr>
              <a:t>.</a:t>
            </a:r>
            <a:endParaRPr lang="en-US" dirty="0">
              <a:latin typeface="Century Gothic" charset="0"/>
            </a:endParaRPr>
          </a:p>
          <a:p>
            <a:pPr lvl="1"/>
            <a:r>
              <a:rPr lang="en-US" dirty="0">
                <a:latin typeface="Century Gothic" charset="0"/>
              </a:rPr>
              <a:t>These office bearers are Elders and Deacons.</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checkerboard(across)">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checkerboard(across)">
                                      <p:cBhvr>
                                        <p:cTn id="12" dur="500"/>
                                        <p:tgtEl>
                                          <p:spTgt spid="133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Office of Elder</a:t>
            </a:r>
          </a:p>
        </p:txBody>
      </p:sp>
      <p:sp>
        <p:nvSpPr>
          <p:cNvPr id="3" name="Content Placeholder 2"/>
          <p:cNvSpPr>
            <a:spLocks noGrp="1"/>
          </p:cNvSpPr>
          <p:nvPr>
            <p:ph idx="1"/>
          </p:nvPr>
        </p:nvSpPr>
        <p:spPr/>
        <p:txBody>
          <a:bodyPr/>
          <a:lstStyle/>
          <a:p>
            <a:r>
              <a:rPr lang="en-US" sz="3200" dirty="0">
                <a:solidFill>
                  <a:schemeClr val="tx1">
                    <a:lumMod val="50000"/>
                    <a:lumOff val="50000"/>
                  </a:schemeClr>
                </a:solidFill>
              </a:rPr>
              <a:t>Christ calls the elder to this office to have power and authority derived from </a:t>
            </a:r>
            <a:r>
              <a:rPr lang="en-US" sz="3200" dirty="0" smtClean="0">
                <a:solidFill>
                  <a:schemeClr val="tx1">
                    <a:lumMod val="50000"/>
                    <a:lumOff val="50000"/>
                  </a:schemeClr>
                </a:solidFill>
              </a:rPr>
              <a:t>God’s </a:t>
            </a:r>
            <a:r>
              <a:rPr lang="en-US" sz="3200" dirty="0">
                <a:solidFill>
                  <a:schemeClr val="tx1">
                    <a:lumMod val="50000"/>
                    <a:lumOff val="50000"/>
                  </a:schemeClr>
                </a:solidFill>
              </a:rPr>
              <a:t>Word to bear spiritual rule and guidance over His Church</a:t>
            </a:r>
            <a:r>
              <a:rPr lang="en-US" sz="3200" dirty="0" smtClean="0">
                <a:solidFill>
                  <a:schemeClr val="tx1">
                    <a:lumMod val="50000"/>
                    <a:lumOff val="50000"/>
                  </a:schemeClr>
                </a:solidFill>
              </a:rPr>
              <a:t>.</a:t>
            </a:r>
          </a:p>
          <a:p>
            <a:endParaRPr lang="en-US" sz="3200" dirty="0" smtClean="0">
              <a:solidFill>
                <a:schemeClr val="tx1">
                  <a:lumMod val="50000"/>
                  <a:lumOff val="50000"/>
                </a:schemeClr>
              </a:solidFill>
            </a:endParaRPr>
          </a:p>
          <a:p>
            <a:endParaRPr lang="en-US" dirty="0"/>
          </a:p>
        </p:txBody>
      </p:sp>
    </p:spTree>
    <p:extLst>
      <p:ext uri="{BB962C8B-B14F-4D97-AF65-F5344CB8AC3E}">
        <p14:creationId xmlns:p14="http://schemas.microsoft.com/office/powerpoint/2010/main" val="286698245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Office of Elder</a:t>
            </a:r>
          </a:p>
        </p:txBody>
      </p:sp>
      <p:sp>
        <p:nvSpPr>
          <p:cNvPr id="3" name="Content Placeholder 2"/>
          <p:cNvSpPr>
            <a:spLocks noGrp="1"/>
          </p:cNvSpPr>
          <p:nvPr>
            <p:ph idx="1"/>
          </p:nvPr>
        </p:nvSpPr>
        <p:spPr/>
        <p:txBody>
          <a:bodyPr>
            <a:normAutofit/>
          </a:bodyPr>
          <a:lstStyle/>
          <a:p>
            <a:r>
              <a:rPr lang="en-US" sz="3200" dirty="0">
                <a:solidFill>
                  <a:schemeClr val="tx1">
                    <a:lumMod val="50000"/>
                    <a:lumOff val="50000"/>
                  </a:schemeClr>
                </a:solidFill>
              </a:rPr>
              <a:t>The </a:t>
            </a:r>
            <a:r>
              <a:rPr lang="en-US" sz="3200" dirty="0" smtClean="0">
                <a:solidFill>
                  <a:schemeClr val="tx1">
                    <a:lumMod val="50000"/>
                    <a:lumOff val="50000"/>
                  </a:schemeClr>
                </a:solidFill>
              </a:rPr>
              <a:t>elders are called –</a:t>
            </a:r>
          </a:p>
          <a:p>
            <a:pPr lvl="1"/>
            <a:r>
              <a:rPr lang="en-US" sz="2800" dirty="0">
                <a:solidFill>
                  <a:schemeClr val="tx1">
                    <a:lumMod val="50000"/>
                    <a:lumOff val="50000"/>
                  </a:schemeClr>
                </a:solidFill>
              </a:rPr>
              <a:t>Inwardly by the Holy Spirit - 1Tim. 3:1 The saying is trustworthy: If anyone aspires to the office of overseer, he desires a noble task</a:t>
            </a:r>
            <a:r>
              <a:rPr lang="en-US" sz="2800" dirty="0" smtClean="0">
                <a:solidFill>
                  <a:schemeClr val="tx1">
                    <a:lumMod val="50000"/>
                    <a:lumOff val="50000"/>
                  </a:schemeClr>
                </a:solidFill>
              </a:rPr>
              <a:t>.</a:t>
            </a:r>
          </a:p>
          <a:p>
            <a:pPr lvl="1"/>
            <a:r>
              <a:rPr lang="en-US" sz="2800" dirty="0">
                <a:solidFill>
                  <a:schemeClr val="tx1">
                    <a:lumMod val="50000"/>
                    <a:lumOff val="50000"/>
                  </a:schemeClr>
                </a:solidFill>
              </a:rPr>
              <a:t>Outwardly through conformation by </a:t>
            </a:r>
            <a:r>
              <a:rPr lang="en-US" sz="2400" dirty="0" smtClean="0">
                <a:solidFill>
                  <a:schemeClr val="tx1">
                    <a:lumMod val="50000"/>
                    <a:lumOff val="50000"/>
                  </a:schemeClr>
                </a:solidFill>
              </a:rPr>
              <a:t>other Elders and </a:t>
            </a:r>
            <a:r>
              <a:rPr lang="en-US" dirty="0">
                <a:solidFill>
                  <a:schemeClr val="tx1">
                    <a:lumMod val="50000"/>
                    <a:lumOff val="50000"/>
                  </a:schemeClr>
                </a:solidFill>
              </a:rPr>
              <a:t>t</a:t>
            </a:r>
            <a:r>
              <a:rPr lang="en-US" sz="2600" dirty="0" smtClean="0">
                <a:solidFill>
                  <a:schemeClr val="tx1">
                    <a:lumMod val="50000"/>
                    <a:lumOff val="50000"/>
                  </a:schemeClr>
                </a:solidFill>
              </a:rPr>
              <a:t>he Church -</a:t>
            </a:r>
            <a:r>
              <a:rPr lang="en-US" sz="2800" dirty="0" smtClean="0">
                <a:solidFill>
                  <a:schemeClr val="tx1">
                    <a:lumMod val="50000"/>
                    <a:lumOff val="50000"/>
                  </a:schemeClr>
                </a:solidFill>
              </a:rPr>
              <a:t> </a:t>
            </a:r>
            <a:r>
              <a:rPr lang="en-US" sz="2800" dirty="0">
                <a:solidFill>
                  <a:schemeClr val="tx1">
                    <a:lumMod val="50000"/>
                    <a:lumOff val="50000"/>
                  </a:schemeClr>
                </a:solidFill>
              </a:rPr>
              <a:t>Titus </a:t>
            </a:r>
            <a:r>
              <a:rPr lang="en-US" sz="2800" dirty="0" smtClean="0">
                <a:solidFill>
                  <a:schemeClr val="tx1">
                    <a:lumMod val="50000"/>
                    <a:lumOff val="50000"/>
                  </a:schemeClr>
                </a:solidFill>
              </a:rPr>
              <a:t>1:5-9; 1 Tim. 3:1-</a:t>
            </a:r>
            <a:r>
              <a:rPr lang="en-US" sz="2800" dirty="0" smtClean="0">
                <a:solidFill>
                  <a:schemeClr val="tx1">
                    <a:lumMod val="50000"/>
                    <a:lumOff val="50000"/>
                  </a:schemeClr>
                </a:solidFill>
              </a:rPr>
              <a:t>7</a:t>
            </a:r>
            <a:endParaRPr lang="en-US" dirty="0" smtClean="0">
              <a:solidFill>
                <a:schemeClr val="tx1">
                  <a:lumMod val="50000"/>
                  <a:lumOff val="50000"/>
                </a:schemeClr>
              </a:solidFill>
            </a:endParaRPr>
          </a:p>
          <a:p>
            <a:endParaRPr lang="en-US" sz="3200" dirty="0" smtClean="0">
              <a:solidFill>
                <a:schemeClr val="tx1">
                  <a:lumMod val="50000"/>
                  <a:lumOff val="50000"/>
                </a:schemeClr>
              </a:solidFill>
            </a:endParaRPr>
          </a:p>
          <a:p>
            <a:endParaRPr lang="en-US" dirty="0"/>
          </a:p>
        </p:txBody>
      </p:sp>
    </p:spTree>
    <p:extLst>
      <p:ext uri="{BB962C8B-B14F-4D97-AF65-F5344CB8AC3E}">
        <p14:creationId xmlns:p14="http://schemas.microsoft.com/office/powerpoint/2010/main" val="13353253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Office of Elder</a:t>
            </a:r>
          </a:p>
        </p:txBody>
      </p:sp>
      <p:sp>
        <p:nvSpPr>
          <p:cNvPr id="3" name="Content Placeholder 2"/>
          <p:cNvSpPr>
            <a:spLocks noGrp="1"/>
          </p:cNvSpPr>
          <p:nvPr>
            <p:ph idx="1"/>
          </p:nvPr>
        </p:nvSpPr>
        <p:spPr/>
        <p:txBody>
          <a:bodyPr>
            <a:normAutofit/>
          </a:bodyPr>
          <a:lstStyle/>
          <a:p>
            <a:r>
              <a:rPr lang="en-US" sz="3200" dirty="0">
                <a:solidFill>
                  <a:schemeClr val="tx1">
                    <a:lumMod val="50000"/>
                    <a:lumOff val="50000"/>
                  </a:schemeClr>
                </a:solidFill>
              </a:rPr>
              <a:t>The authority given to the elder is for the service to God’s people. The elder performs this task as a labor of love and sacrifice of other pursuits to be an under shepherd of Christ. </a:t>
            </a:r>
          </a:p>
          <a:p>
            <a:r>
              <a:rPr lang="en-US" sz="3200" dirty="0">
                <a:solidFill>
                  <a:schemeClr val="tx1">
                    <a:lumMod val="50000"/>
                    <a:lumOff val="50000"/>
                  </a:schemeClr>
                </a:solidFill>
              </a:rPr>
              <a:t>His work involves many responsibilities and therefore brings many pressures. </a:t>
            </a:r>
            <a:endParaRPr lang="en-US" sz="3200" dirty="0" smtClean="0">
              <a:solidFill>
                <a:schemeClr val="tx1">
                  <a:lumMod val="50000"/>
                  <a:lumOff val="50000"/>
                </a:schemeClr>
              </a:solidFill>
            </a:endParaRPr>
          </a:p>
          <a:p>
            <a:endParaRPr lang="en-US" dirty="0"/>
          </a:p>
        </p:txBody>
      </p:sp>
    </p:spTree>
    <p:extLst>
      <p:ext uri="{BB962C8B-B14F-4D97-AF65-F5344CB8AC3E}">
        <p14:creationId xmlns:p14="http://schemas.microsoft.com/office/powerpoint/2010/main" val="17634927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Office of Elder</a:t>
            </a:r>
          </a:p>
        </p:txBody>
      </p:sp>
      <p:sp>
        <p:nvSpPr>
          <p:cNvPr id="3" name="Content Placeholder 2"/>
          <p:cNvSpPr>
            <a:spLocks noGrp="1"/>
          </p:cNvSpPr>
          <p:nvPr>
            <p:ph idx="1"/>
          </p:nvPr>
        </p:nvSpPr>
        <p:spPr/>
        <p:txBody>
          <a:bodyPr>
            <a:normAutofit/>
          </a:bodyPr>
          <a:lstStyle/>
          <a:p>
            <a:r>
              <a:rPr lang="en-US" sz="3200" dirty="0" smtClean="0">
                <a:latin typeface="Century Gothic" charset="0"/>
              </a:rPr>
              <a:t>A Plurality </a:t>
            </a:r>
            <a:r>
              <a:rPr lang="en-US" sz="3200" dirty="0">
                <a:latin typeface="Century Gothic" charset="0"/>
              </a:rPr>
              <a:t>of </a:t>
            </a:r>
            <a:r>
              <a:rPr lang="en-US" sz="3200" dirty="0" smtClean="0">
                <a:latin typeface="Century Gothic" charset="0"/>
              </a:rPr>
              <a:t>Elders</a:t>
            </a:r>
            <a:r>
              <a:rPr lang="en-US" sz="3200" dirty="0">
                <a:latin typeface="Century Gothic" charset="0"/>
              </a:rPr>
              <a:t>, </a:t>
            </a:r>
            <a:endParaRPr lang="en-US" sz="3200" dirty="0" smtClean="0">
              <a:latin typeface="Century Gothic" charset="0"/>
            </a:endParaRPr>
          </a:p>
          <a:p>
            <a:pPr lvl="1"/>
            <a:r>
              <a:rPr lang="en-US" sz="2800" dirty="0" smtClean="0">
                <a:latin typeface="Century Gothic" charset="0"/>
              </a:rPr>
              <a:t>They </a:t>
            </a:r>
            <a:r>
              <a:rPr lang="en-US" sz="2800" dirty="0">
                <a:latin typeface="Century Gothic" charset="0"/>
              </a:rPr>
              <a:t>are </a:t>
            </a:r>
            <a:r>
              <a:rPr lang="en-US" sz="2800" dirty="0" smtClean="0">
                <a:latin typeface="Century Gothic" charset="0"/>
              </a:rPr>
              <a:t>equal in authority, and function as </a:t>
            </a:r>
            <a:r>
              <a:rPr lang="en-US" sz="2800" dirty="0">
                <a:latin typeface="Century Gothic" charset="0"/>
              </a:rPr>
              <a:t>one unit under the direction of the Lord Jesus Christ</a:t>
            </a:r>
            <a:r>
              <a:rPr lang="en-US" sz="2800" dirty="0" smtClean="0">
                <a:latin typeface="Century Gothic" charset="0"/>
              </a:rPr>
              <a:t>.</a:t>
            </a:r>
          </a:p>
          <a:p>
            <a:pPr lvl="1"/>
            <a:r>
              <a:rPr lang="en-US" sz="2800" dirty="0">
                <a:latin typeface="Century Gothic" charset="0"/>
              </a:rPr>
              <a:t>In this equality there is a diversity of </a:t>
            </a:r>
            <a:r>
              <a:rPr lang="en-US" sz="2800" dirty="0" smtClean="0">
                <a:latin typeface="Century Gothic" charset="0"/>
              </a:rPr>
              <a:t>duties.</a:t>
            </a:r>
          </a:p>
          <a:p>
            <a:pPr lvl="1"/>
            <a:r>
              <a:rPr lang="en-US" sz="2800" dirty="0">
                <a:latin typeface="Century Gothic" charset="0"/>
              </a:rPr>
              <a:t>Every elder has general oversight over the flock, bears spiritual rule and must be apt to teach</a:t>
            </a:r>
            <a:r>
              <a:rPr lang="en-US" sz="2800" dirty="0" smtClean="0">
                <a:latin typeface="Century Gothic" charset="0"/>
              </a:rPr>
              <a:t>.</a:t>
            </a:r>
            <a:endParaRPr lang="en-US" sz="2800" dirty="0">
              <a:latin typeface="Century Gothic" charset="0"/>
            </a:endParaRPr>
          </a:p>
        </p:txBody>
      </p:sp>
    </p:spTree>
    <p:extLst>
      <p:ext uri="{BB962C8B-B14F-4D97-AF65-F5344CB8AC3E}">
        <p14:creationId xmlns:p14="http://schemas.microsoft.com/office/powerpoint/2010/main" val="228207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Office of Elder</a:t>
            </a:r>
          </a:p>
        </p:txBody>
      </p:sp>
      <p:sp>
        <p:nvSpPr>
          <p:cNvPr id="3" name="Content Placeholder 2"/>
          <p:cNvSpPr>
            <a:spLocks noGrp="1"/>
          </p:cNvSpPr>
          <p:nvPr>
            <p:ph idx="1"/>
          </p:nvPr>
        </p:nvSpPr>
        <p:spPr/>
        <p:txBody>
          <a:bodyPr>
            <a:normAutofit/>
          </a:bodyPr>
          <a:lstStyle/>
          <a:p>
            <a:r>
              <a:rPr lang="en-US" sz="3200" dirty="0" smtClean="0">
                <a:latin typeface="Century Gothic" charset="0"/>
              </a:rPr>
              <a:t>A Plurality </a:t>
            </a:r>
            <a:r>
              <a:rPr lang="en-US" sz="3200" dirty="0">
                <a:latin typeface="Century Gothic" charset="0"/>
              </a:rPr>
              <a:t>of </a:t>
            </a:r>
            <a:r>
              <a:rPr lang="en-US" sz="3200" dirty="0" smtClean="0">
                <a:latin typeface="Century Gothic" charset="0"/>
              </a:rPr>
              <a:t>Elders</a:t>
            </a:r>
            <a:r>
              <a:rPr lang="en-US" sz="3200" dirty="0">
                <a:latin typeface="Century Gothic" charset="0"/>
              </a:rPr>
              <a:t>, </a:t>
            </a:r>
            <a:endParaRPr lang="en-US" sz="3200" dirty="0" smtClean="0">
              <a:latin typeface="Century Gothic" charset="0"/>
            </a:endParaRPr>
          </a:p>
          <a:p>
            <a:pPr lvl="1"/>
            <a:r>
              <a:rPr lang="en-US" sz="2800" dirty="0">
                <a:latin typeface="Century Gothic" charset="0"/>
              </a:rPr>
              <a:t>Some will be more engaged in ruling rather than teaching.</a:t>
            </a:r>
          </a:p>
          <a:p>
            <a:pPr lvl="1"/>
            <a:r>
              <a:rPr lang="en-US" sz="2800" dirty="0">
                <a:latin typeface="Century Gothic" charset="0"/>
              </a:rPr>
              <a:t>The teaching/ruling elder is usually known as a pastor.</a:t>
            </a:r>
          </a:p>
          <a:p>
            <a:pPr lvl="1"/>
            <a:r>
              <a:rPr lang="en-US" sz="2800" dirty="0">
                <a:latin typeface="Century Gothic" charset="0"/>
              </a:rPr>
              <a:t>Qualifications for elder and deacon are found in 1Tim 3 and Titus 1.</a:t>
            </a:r>
          </a:p>
        </p:txBody>
      </p:sp>
    </p:spTree>
    <p:extLst>
      <p:ext uri="{BB962C8B-B14F-4D97-AF65-F5344CB8AC3E}">
        <p14:creationId xmlns:p14="http://schemas.microsoft.com/office/powerpoint/2010/main" val="1551277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a:t>
            </a:r>
            <a:br>
              <a:rPr lang="en-US" dirty="0" smtClean="0"/>
            </a:br>
            <a:r>
              <a:rPr lang="en-US" dirty="0" smtClean="0"/>
              <a:t>Teaching</a:t>
            </a:r>
            <a:r>
              <a:rPr lang="en-US" dirty="0"/>
              <a:t>/Ruling Elder</a:t>
            </a:r>
          </a:p>
        </p:txBody>
      </p:sp>
      <p:sp>
        <p:nvSpPr>
          <p:cNvPr id="3" name="Content Placeholder 2"/>
          <p:cNvSpPr>
            <a:spLocks noGrp="1"/>
          </p:cNvSpPr>
          <p:nvPr>
            <p:ph idx="1"/>
          </p:nvPr>
        </p:nvSpPr>
        <p:spPr/>
        <p:txBody>
          <a:bodyPr>
            <a:normAutofit lnSpcReduction="10000"/>
          </a:bodyPr>
          <a:lstStyle/>
          <a:p>
            <a:r>
              <a:rPr lang="en-US" dirty="0"/>
              <a:t>PRAYER: To bring the congregation and their needs before God. Prayer is one way he watches over the souls of the congregation.</a:t>
            </a:r>
          </a:p>
          <a:p>
            <a:r>
              <a:rPr lang="en-US" dirty="0"/>
              <a:t>THE MINISTRY OF THE WORD: To give himself to careful studying and searching of the Scriptures in order to properly preach and teach God’s Word to the people for their conversion and edification. </a:t>
            </a:r>
          </a:p>
        </p:txBody>
      </p:sp>
    </p:spTree>
    <p:extLst>
      <p:ext uri="{BB962C8B-B14F-4D97-AF65-F5344CB8AC3E}">
        <p14:creationId xmlns:p14="http://schemas.microsoft.com/office/powerpoint/2010/main" val="318658021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a:t>
            </a:r>
            <a:r>
              <a:rPr lang="en-US" dirty="0"/>
              <a:t/>
            </a:r>
            <a:br>
              <a:rPr lang="en-US" dirty="0"/>
            </a:br>
            <a:r>
              <a:rPr lang="en-US" dirty="0" smtClean="0"/>
              <a:t>Ruling </a:t>
            </a:r>
            <a:r>
              <a:rPr lang="en-US" dirty="0"/>
              <a:t>Elder</a:t>
            </a:r>
          </a:p>
        </p:txBody>
      </p:sp>
      <p:sp>
        <p:nvSpPr>
          <p:cNvPr id="3" name="Content Placeholder 2"/>
          <p:cNvSpPr>
            <a:spLocks noGrp="1"/>
          </p:cNvSpPr>
          <p:nvPr>
            <p:ph idx="1"/>
          </p:nvPr>
        </p:nvSpPr>
        <p:spPr/>
        <p:txBody>
          <a:bodyPr>
            <a:normAutofit/>
          </a:bodyPr>
          <a:lstStyle/>
          <a:p>
            <a:r>
              <a:rPr lang="en-US" dirty="0"/>
              <a:t>A</a:t>
            </a:r>
            <a:r>
              <a:rPr lang="en-US" dirty="0" smtClean="0"/>
              <a:t>ll Elders are </a:t>
            </a:r>
            <a:r>
              <a:rPr lang="en-US" dirty="0"/>
              <a:t>responsible for the </a:t>
            </a:r>
            <a:r>
              <a:rPr lang="en-US" dirty="0" smtClean="0"/>
              <a:t>following;</a:t>
            </a:r>
            <a:endParaRPr lang="en-US" dirty="0"/>
          </a:p>
          <a:p>
            <a:pPr lvl="1"/>
            <a:r>
              <a:rPr lang="en-US" dirty="0" smtClean="0"/>
              <a:t>Oversight</a:t>
            </a:r>
            <a:r>
              <a:rPr lang="en-US" dirty="0"/>
              <a:t>: Every aspect of the church is under their rule and supervision. It is illustrated </a:t>
            </a:r>
            <a:r>
              <a:rPr lang="en-US" dirty="0" smtClean="0"/>
              <a:t>by </a:t>
            </a:r>
            <a:r>
              <a:rPr lang="en-US" dirty="0"/>
              <a:t>husband/father and his family </a:t>
            </a:r>
            <a:r>
              <a:rPr lang="en-US" dirty="0" smtClean="0"/>
              <a:t>or </a:t>
            </a:r>
            <a:r>
              <a:rPr lang="en-US" dirty="0"/>
              <a:t>shepherd and his sheep. They will need to work closely with the deacons.</a:t>
            </a:r>
          </a:p>
          <a:p>
            <a:endParaRPr lang="en-US" dirty="0"/>
          </a:p>
        </p:txBody>
      </p:sp>
    </p:spTree>
    <p:extLst>
      <p:ext uri="{BB962C8B-B14F-4D97-AF65-F5344CB8AC3E}">
        <p14:creationId xmlns:p14="http://schemas.microsoft.com/office/powerpoint/2010/main" val="47969067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a:t>
            </a:r>
            <a:r>
              <a:rPr lang="en-US" dirty="0"/>
              <a:t/>
            </a:r>
            <a:br>
              <a:rPr lang="en-US" dirty="0"/>
            </a:br>
            <a:r>
              <a:rPr lang="en-US" dirty="0" smtClean="0"/>
              <a:t>Ruling </a:t>
            </a:r>
            <a:r>
              <a:rPr lang="en-US" dirty="0"/>
              <a:t>Elder</a:t>
            </a:r>
          </a:p>
        </p:txBody>
      </p:sp>
      <p:sp>
        <p:nvSpPr>
          <p:cNvPr id="3" name="Content Placeholder 2"/>
          <p:cNvSpPr>
            <a:spLocks noGrp="1"/>
          </p:cNvSpPr>
          <p:nvPr>
            <p:ph idx="1"/>
          </p:nvPr>
        </p:nvSpPr>
        <p:spPr/>
        <p:txBody>
          <a:bodyPr>
            <a:normAutofit/>
          </a:bodyPr>
          <a:lstStyle/>
          <a:p>
            <a:r>
              <a:rPr lang="en-US" dirty="0"/>
              <a:t>A</a:t>
            </a:r>
            <a:r>
              <a:rPr lang="en-US" dirty="0" smtClean="0"/>
              <a:t>ll Elders are </a:t>
            </a:r>
            <a:r>
              <a:rPr lang="en-US" dirty="0"/>
              <a:t>responsible for the </a:t>
            </a:r>
            <a:r>
              <a:rPr lang="en-US" dirty="0" smtClean="0"/>
              <a:t>following;</a:t>
            </a:r>
            <a:endParaRPr lang="en-US" dirty="0"/>
          </a:p>
          <a:p>
            <a:pPr lvl="1"/>
            <a:r>
              <a:rPr lang="en-US" dirty="0"/>
              <a:t>Teaching and Preaching: All Bible studies, pulpit ministries, Sunday School classes must be performed by one of the elders or one they appoint, such as gifted men</a:t>
            </a:r>
            <a:r>
              <a:rPr lang="en-US" dirty="0" smtClean="0"/>
              <a:t>.</a:t>
            </a:r>
          </a:p>
          <a:p>
            <a:pPr lvl="1"/>
            <a:r>
              <a:rPr lang="en-US" dirty="0"/>
              <a:t>Counseling: Such as pre-marital, marital, family, financial and occupational problems</a:t>
            </a:r>
            <a:r>
              <a:rPr lang="en-US" dirty="0" smtClean="0"/>
              <a:t>.</a:t>
            </a:r>
            <a:endParaRPr lang="en-US" dirty="0"/>
          </a:p>
        </p:txBody>
      </p:sp>
    </p:spTree>
    <p:extLst>
      <p:ext uri="{BB962C8B-B14F-4D97-AF65-F5344CB8AC3E}">
        <p14:creationId xmlns:p14="http://schemas.microsoft.com/office/powerpoint/2010/main" val="39437306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a:t>
            </a:r>
            <a:r>
              <a:rPr lang="en-US" dirty="0"/>
              <a:t/>
            </a:r>
            <a:br>
              <a:rPr lang="en-US" dirty="0"/>
            </a:br>
            <a:r>
              <a:rPr lang="en-US" dirty="0" smtClean="0"/>
              <a:t>Ruling </a:t>
            </a:r>
            <a:r>
              <a:rPr lang="en-US" dirty="0"/>
              <a:t>Elder</a:t>
            </a:r>
          </a:p>
        </p:txBody>
      </p:sp>
      <p:sp>
        <p:nvSpPr>
          <p:cNvPr id="3" name="Content Placeholder 2"/>
          <p:cNvSpPr>
            <a:spLocks noGrp="1"/>
          </p:cNvSpPr>
          <p:nvPr>
            <p:ph idx="1"/>
          </p:nvPr>
        </p:nvSpPr>
        <p:spPr/>
        <p:txBody>
          <a:bodyPr>
            <a:normAutofit/>
          </a:bodyPr>
          <a:lstStyle/>
          <a:p>
            <a:r>
              <a:rPr lang="en-US" dirty="0"/>
              <a:t>A</a:t>
            </a:r>
            <a:r>
              <a:rPr lang="en-US" dirty="0" smtClean="0"/>
              <a:t>ll Elders are </a:t>
            </a:r>
            <a:r>
              <a:rPr lang="en-US" dirty="0"/>
              <a:t>responsible for the </a:t>
            </a:r>
            <a:r>
              <a:rPr lang="en-US" dirty="0" smtClean="0"/>
              <a:t>following;</a:t>
            </a:r>
          </a:p>
          <a:p>
            <a:pPr lvl="1"/>
            <a:r>
              <a:rPr lang="en-US" dirty="0"/>
              <a:t>Visitation: Such as visiting member’s homes routinely, sick visits and hospital visits.</a:t>
            </a:r>
          </a:p>
          <a:p>
            <a:pPr lvl="1"/>
            <a:r>
              <a:rPr lang="en-US" dirty="0" smtClean="0"/>
              <a:t>Evangelism</a:t>
            </a:r>
            <a:r>
              <a:rPr lang="en-US" dirty="0"/>
              <a:t>: Teaching, leading, equipping and organizing the members to reach out to the lost with the gospel.</a:t>
            </a:r>
          </a:p>
          <a:p>
            <a:pPr lvl="1"/>
            <a:endParaRPr lang="en-US" dirty="0"/>
          </a:p>
        </p:txBody>
      </p:sp>
    </p:spTree>
    <p:extLst>
      <p:ext uri="{BB962C8B-B14F-4D97-AF65-F5344CB8AC3E}">
        <p14:creationId xmlns:p14="http://schemas.microsoft.com/office/powerpoint/2010/main" val="3487565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Governing Authorities</a:t>
            </a:r>
          </a:p>
        </p:txBody>
      </p:sp>
      <p:sp>
        <p:nvSpPr>
          <p:cNvPr id="3" name="Content Placeholder 2"/>
          <p:cNvSpPr>
            <a:spLocks noGrp="1"/>
          </p:cNvSpPr>
          <p:nvPr>
            <p:ph idx="1"/>
          </p:nvPr>
        </p:nvSpPr>
        <p:spPr/>
        <p:txBody>
          <a:bodyPr>
            <a:normAutofit/>
          </a:bodyPr>
          <a:lstStyle/>
          <a:p>
            <a:r>
              <a:rPr lang="en-US" dirty="0"/>
              <a:t>Federal, State and Local</a:t>
            </a:r>
          </a:p>
          <a:p>
            <a:pPr lvl="1"/>
            <a:r>
              <a:rPr lang="en-US" dirty="0"/>
              <a:t>Rom. 13</a:t>
            </a:r>
            <a:r>
              <a:rPr lang="en-US" dirty="0" smtClean="0"/>
              <a:t>:</a:t>
            </a:r>
            <a:r>
              <a:rPr lang="en-US" dirty="0"/>
              <a:t>3 For rulers are not a terror to good conduct, but to bad. Would you have no fear of the one who is in authority? Then do what is good, and you will receive his approval</a:t>
            </a:r>
            <a:r>
              <a:rPr lang="en-US" dirty="0" smtClean="0"/>
              <a:t>, </a:t>
            </a:r>
            <a:r>
              <a:rPr lang="en-US" dirty="0"/>
              <a:t>4 for he is God’s servant for your good. But if you do wrong, be afraid, for he does not bear the sword in vain. For he is the servant of God, an avenger who carries out God’s wrath on the </a:t>
            </a:r>
            <a:r>
              <a:rPr lang="en-US" dirty="0" smtClean="0"/>
              <a:t>wrongdoer.</a:t>
            </a:r>
            <a:endParaRPr lang="en-US" dirty="0"/>
          </a:p>
        </p:txBody>
      </p:sp>
    </p:spTree>
    <p:extLst>
      <p:ext uri="{BB962C8B-B14F-4D97-AF65-F5344CB8AC3E}">
        <p14:creationId xmlns:p14="http://schemas.microsoft.com/office/powerpoint/2010/main" val="2857555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a:t>
            </a:r>
            <a:r>
              <a:rPr lang="en-US" dirty="0"/>
              <a:t/>
            </a:r>
            <a:br>
              <a:rPr lang="en-US" dirty="0"/>
            </a:br>
            <a:r>
              <a:rPr lang="en-US" dirty="0" smtClean="0"/>
              <a:t>Ruling </a:t>
            </a:r>
            <a:r>
              <a:rPr lang="en-US" dirty="0"/>
              <a:t>Elder</a:t>
            </a:r>
          </a:p>
        </p:txBody>
      </p:sp>
      <p:sp>
        <p:nvSpPr>
          <p:cNvPr id="3" name="Content Placeholder 2"/>
          <p:cNvSpPr>
            <a:spLocks noGrp="1"/>
          </p:cNvSpPr>
          <p:nvPr>
            <p:ph idx="1"/>
          </p:nvPr>
        </p:nvSpPr>
        <p:spPr/>
        <p:txBody>
          <a:bodyPr>
            <a:normAutofit/>
          </a:bodyPr>
          <a:lstStyle/>
          <a:p>
            <a:r>
              <a:rPr lang="en-US" dirty="0"/>
              <a:t>A</a:t>
            </a:r>
            <a:r>
              <a:rPr lang="en-US" dirty="0" smtClean="0"/>
              <a:t>ll Elders are </a:t>
            </a:r>
            <a:r>
              <a:rPr lang="en-US" dirty="0"/>
              <a:t>responsible for the </a:t>
            </a:r>
            <a:r>
              <a:rPr lang="en-US" dirty="0" smtClean="0"/>
              <a:t>following;</a:t>
            </a:r>
          </a:p>
          <a:p>
            <a:pPr lvl="1"/>
            <a:r>
              <a:rPr lang="en-US" dirty="0"/>
              <a:t>Discipleship: This involves encouraging fellow believers to grow in the faith, establish standards of accountability, and challenging them to disciple someone else. Elders will also need to train men for positions of leadership.</a:t>
            </a:r>
          </a:p>
        </p:txBody>
      </p:sp>
    </p:spTree>
    <p:extLst>
      <p:ext uri="{BB962C8B-B14F-4D97-AF65-F5344CB8AC3E}">
        <p14:creationId xmlns:p14="http://schemas.microsoft.com/office/powerpoint/2010/main" val="40420904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en-US" dirty="0">
                <a:ea typeface="+mj-ea"/>
                <a:cs typeface="+mj-cs"/>
              </a:rPr>
              <a:t>The Office of Deacon</a:t>
            </a:r>
          </a:p>
        </p:txBody>
      </p:sp>
      <p:sp>
        <p:nvSpPr>
          <p:cNvPr id="20482" name="Rectangle 3"/>
          <p:cNvSpPr>
            <a:spLocks noGrp="1" noChangeArrowheads="1"/>
          </p:cNvSpPr>
          <p:nvPr>
            <p:ph idx="1"/>
          </p:nvPr>
        </p:nvSpPr>
        <p:spPr/>
        <p:txBody>
          <a:bodyPr/>
          <a:lstStyle/>
          <a:p>
            <a:pPr>
              <a:lnSpc>
                <a:spcPct val="90000"/>
              </a:lnSpc>
            </a:pPr>
            <a:r>
              <a:rPr lang="en-US" dirty="0">
                <a:latin typeface="Century Gothic" charset="0"/>
              </a:rPr>
              <a:t>This office of service and trust has been instituted by Christ and appointed by the Church for serving and ministering to those in need. </a:t>
            </a:r>
          </a:p>
          <a:p>
            <a:pPr>
              <a:lnSpc>
                <a:spcPct val="90000"/>
              </a:lnSpc>
            </a:pPr>
            <a:r>
              <a:rPr lang="en-US" dirty="0">
                <a:latin typeface="Century Gothic" charset="0"/>
              </a:rPr>
              <a:t>The deacons are under the oversight </a:t>
            </a:r>
            <a:r>
              <a:rPr lang="en-US" dirty="0" smtClean="0">
                <a:latin typeface="Century Gothic" charset="0"/>
              </a:rPr>
              <a:t>and </a:t>
            </a:r>
            <a:r>
              <a:rPr lang="en-US" dirty="0">
                <a:latin typeface="Century Gothic" charset="0"/>
              </a:rPr>
              <a:t>authority of the elders and have no authority </a:t>
            </a:r>
            <a:r>
              <a:rPr lang="en-US" dirty="0" smtClean="0">
                <a:latin typeface="Century Gothic" charset="0"/>
              </a:rPr>
              <a:t>over </a:t>
            </a:r>
            <a:r>
              <a:rPr lang="en-US" dirty="0">
                <a:latin typeface="Century Gothic" charset="0"/>
              </a:rPr>
              <a:t>the church.</a:t>
            </a:r>
          </a:p>
          <a:p>
            <a:pPr>
              <a:lnSpc>
                <a:spcPct val="90000"/>
              </a:lnSpc>
            </a:pPr>
            <a:r>
              <a:rPr lang="en-US" dirty="0">
                <a:latin typeface="Century Gothic" charset="0"/>
              </a:rPr>
              <a:t>The </a:t>
            </a:r>
            <a:r>
              <a:rPr lang="en-US" dirty="0" smtClean="0">
                <a:latin typeface="Century Gothic" charset="0"/>
              </a:rPr>
              <a:t>deacon’s </a:t>
            </a:r>
            <a:r>
              <a:rPr lang="en-US" dirty="0">
                <a:latin typeface="Century Gothic" charset="0"/>
              </a:rPr>
              <a:t>office is not training ground </a:t>
            </a:r>
            <a:r>
              <a:rPr lang="en-US" dirty="0" smtClean="0">
                <a:latin typeface="Century Gothic" charset="0"/>
              </a:rPr>
              <a:t>to </a:t>
            </a:r>
            <a:r>
              <a:rPr lang="en-US" dirty="0">
                <a:latin typeface="Century Gothic" charset="0"/>
              </a:rPr>
              <a:t>be an elder.</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checkerboard(across)">
                                      <p:cBhvr>
                                        <p:cTn id="7" dur="5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Effect transition="in" filter="checkerboard(across)">
                                      <p:cBhvr>
                                        <p:cTn id="12" dur="500"/>
                                        <p:tgtEl>
                                          <p:spTgt spid="204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482">
                                            <p:txEl>
                                              <p:pRg st="2" end="2"/>
                                            </p:txEl>
                                          </p:spTgt>
                                        </p:tgtEl>
                                        <p:attrNameLst>
                                          <p:attrName>style.visibility</p:attrName>
                                        </p:attrNameLst>
                                      </p:cBhvr>
                                      <p:to>
                                        <p:strVal val="visible"/>
                                      </p:to>
                                    </p:set>
                                    <p:animEffect transition="in" filter="checkerboard(across)">
                                      <p:cBhvr>
                                        <p:cTn id="17" dur="500"/>
                                        <p:tgtEl>
                                          <p:spTgt spid="204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fontAlgn="auto">
              <a:spcAft>
                <a:spcPts val="0"/>
              </a:spcAft>
              <a:defRPr/>
            </a:pPr>
            <a:r>
              <a:rPr lang="en-US" dirty="0"/>
              <a:t>The Office of Deacon</a:t>
            </a:r>
            <a:endParaRPr lang="en-US" dirty="0">
              <a:ea typeface="+mj-ea"/>
              <a:cs typeface="+mj-cs"/>
            </a:endParaRPr>
          </a:p>
        </p:txBody>
      </p:sp>
      <p:sp>
        <p:nvSpPr>
          <p:cNvPr id="21506" name="Rectangle 3"/>
          <p:cNvSpPr>
            <a:spLocks noGrp="1" noChangeArrowheads="1"/>
          </p:cNvSpPr>
          <p:nvPr>
            <p:ph idx="1"/>
          </p:nvPr>
        </p:nvSpPr>
        <p:spPr/>
        <p:txBody>
          <a:bodyPr/>
          <a:lstStyle/>
          <a:p>
            <a:r>
              <a:rPr lang="en-US" dirty="0">
                <a:latin typeface="Century Gothic" charset="0"/>
              </a:rPr>
              <a:t>The deacons should not be expected to perform all the necessary tasks in the maintenance of the church, but should help to provide the necessary leadership and organization so that all the members of the church may exercise their gifts.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checkerboard(across)">
                                      <p:cBhvr>
                                        <p:cTn id="7" dur="500"/>
                                        <p:tgtEl>
                                          <p:spTgt spid="215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Deacons</a:t>
            </a:r>
            <a:endParaRPr lang="en-US" dirty="0"/>
          </a:p>
        </p:txBody>
      </p:sp>
      <p:sp>
        <p:nvSpPr>
          <p:cNvPr id="3" name="Content Placeholder 2"/>
          <p:cNvSpPr>
            <a:spLocks noGrp="1"/>
          </p:cNvSpPr>
          <p:nvPr>
            <p:ph idx="1"/>
          </p:nvPr>
        </p:nvSpPr>
        <p:spPr/>
        <p:txBody>
          <a:bodyPr>
            <a:normAutofit/>
          </a:bodyPr>
          <a:lstStyle/>
          <a:p>
            <a:r>
              <a:rPr lang="en-US" dirty="0"/>
              <a:t>FINANCIAL RESPONSIBILITIES:   </a:t>
            </a:r>
          </a:p>
          <a:p>
            <a:pPr lvl="1"/>
            <a:r>
              <a:rPr lang="en-US" dirty="0"/>
              <a:t>This involves maintaining a good name for Christ and His Church by-</a:t>
            </a:r>
          </a:p>
          <a:p>
            <a:pPr lvl="2"/>
            <a:r>
              <a:rPr lang="en-US" dirty="0"/>
              <a:t>Working with the treasurer and elders to,</a:t>
            </a:r>
          </a:p>
          <a:p>
            <a:pPr lvl="3"/>
            <a:r>
              <a:rPr lang="en-US" dirty="0"/>
              <a:t>Establish a budget for the church</a:t>
            </a:r>
          </a:p>
          <a:p>
            <a:pPr lvl="3"/>
            <a:r>
              <a:rPr lang="en-US" dirty="0"/>
              <a:t>Handle much of the regular financial needs and payments</a:t>
            </a:r>
          </a:p>
          <a:p>
            <a:pPr lvl="2"/>
            <a:r>
              <a:rPr lang="en-US" dirty="0"/>
              <a:t>Close communication with the congregation concerning regular or special needs. </a:t>
            </a:r>
          </a:p>
        </p:txBody>
      </p:sp>
    </p:spTree>
    <p:extLst>
      <p:ext uri="{BB962C8B-B14F-4D97-AF65-F5344CB8AC3E}">
        <p14:creationId xmlns:p14="http://schemas.microsoft.com/office/powerpoint/2010/main" val="75297581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Deacons</a:t>
            </a:r>
            <a:endParaRPr lang="en-US" dirty="0"/>
          </a:p>
        </p:txBody>
      </p:sp>
      <p:sp>
        <p:nvSpPr>
          <p:cNvPr id="3" name="Content Placeholder 2"/>
          <p:cNvSpPr>
            <a:spLocks noGrp="1"/>
          </p:cNvSpPr>
          <p:nvPr>
            <p:ph idx="1"/>
          </p:nvPr>
        </p:nvSpPr>
        <p:spPr/>
        <p:txBody>
          <a:bodyPr>
            <a:normAutofit/>
          </a:bodyPr>
          <a:lstStyle/>
          <a:p>
            <a:r>
              <a:rPr lang="en-US" dirty="0"/>
              <a:t>RESPONSIBILITIES TO THE NEEDY:   </a:t>
            </a:r>
          </a:p>
          <a:p>
            <a:pPr lvl="1"/>
            <a:r>
              <a:rPr lang="en-US" dirty="0"/>
              <a:t>This involves exercising diligence in order to make sure that-</a:t>
            </a:r>
          </a:p>
          <a:p>
            <a:pPr lvl="2"/>
            <a:r>
              <a:rPr lang="en-US" dirty="0"/>
              <a:t>Those who come to the church either from inside or outside the congregation may receive spiritual, physical or financial help.</a:t>
            </a:r>
          </a:p>
          <a:p>
            <a:pPr lvl="2"/>
            <a:r>
              <a:rPr lang="en-US" dirty="0"/>
              <a:t>They provide counsel on how to apply oneself to employment, and proper stewardship of one’s resources. </a:t>
            </a:r>
          </a:p>
        </p:txBody>
      </p:sp>
    </p:spTree>
    <p:extLst>
      <p:ext uri="{BB962C8B-B14F-4D97-AF65-F5344CB8AC3E}">
        <p14:creationId xmlns:p14="http://schemas.microsoft.com/office/powerpoint/2010/main" val="12787245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Deacons</a:t>
            </a:r>
            <a:endParaRPr lang="en-US" dirty="0"/>
          </a:p>
        </p:txBody>
      </p:sp>
      <p:sp>
        <p:nvSpPr>
          <p:cNvPr id="3" name="Content Placeholder 2"/>
          <p:cNvSpPr>
            <a:spLocks noGrp="1"/>
          </p:cNvSpPr>
          <p:nvPr>
            <p:ph idx="1"/>
          </p:nvPr>
        </p:nvSpPr>
        <p:spPr/>
        <p:txBody>
          <a:bodyPr>
            <a:normAutofit/>
          </a:bodyPr>
          <a:lstStyle/>
          <a:p>
            <a:r>
              <a:rPr lang="en-US" dirty="0"/>
              <a:t>RESPONSIBILITIES TO THE CORPORATE BODY:  </a:t>
            </a:r>
          </a:p>
          <a:p>
            <a:pPr lvl="1"/>
            <a:r>
              <a:rPr lang="en-US" dirty="0"/>
              <a:t>This requires diligence in order to make sure </a:t>
            </a:r>
            <a:r>
              <a:rPr lang="en-US" dirty="0" smtClean="0"/>
              <a:t>that –</a:t>
            </a:r>
            <a:endParaRPr lang="en-US" dirty="0"/>
          </a:p>
          <a:p>
            <a:pPr lvl="2"/>
            <a:r>
              <a:rPr lang="en-US" dirty="0" smtClean="0"/>
              <a:t>All </a:t>
            </a:r>
            <a:r>
              <a:rPr lang="en-US" dirty="0"/>
              <a:t>stated meetings are conducted in an orderly and proper </a:t>
            </a:r>
            <a:r>
              <a:rPr lang="en-US" dirty="0" smtClean="0"/>
              <a:t>fashion.</a:t>
            </a:r>
          </a:p>
          <a:p>
            <a:pPr lvl="2"/>
            <a:r>
              <a:rPr lang="en-US" dirty="0"/>
              <a:t>Proper provision is made for the smooth functioning of the church ordinances. </a:t>
            </a:r>
            <a:endParaRPr lang="en-US" dirty="0" smtClean="0"/>
          </a:p>
          <a:p>
            <a:pPr lvl="2"/>
            <a:r>
              <a:rPr lang="en-US" dirty="0"/>
              <a:t>Proper visitation will be made to the sick, the widow, the orphan, and the church visitor. </a:t>
            </a:r>
          </a:p>
          <a:p>
            <a:pPr lvl="2"/>
            <a:endParaRPr lang="en-US" dirty="0"/>
          </a:p>
        </p:txBody>
      </p:sp>
    </p:spTree>
    <p:extLst>
      <p:ext uri="{BB962C8B-B14F-4D97-AF65-F5344CB8AC3E}">
        <p14:creationId xmlns:p14="http://schemas.microsoft.com/office/powerpoint/2010/main" val="1917090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the Deacons</a:t>
            </a:r>
            <a:endParaRPr lang="en-US" dirty="0"/>
          </a:p>
        </p:txBody>
      </p:sp>
      <p:sp>
        <p:nvSpPr>
          <p:cNvPr id="3" name="Content Placeholder 2"/>
          <p:cNvSpPr>
            <a:spLocks noGrp="1"/>
          </p:cNvSpPr>
          <p:nvPr>
            <p:ph idx="1"/>
          </p:nvPr>
        </p:nvSpPr>
        <p:spPr/>
        <p:txBody>
          <a:bodyPr>
            <a:normAutofit/>
          </a:bodyPr>
          <a:lstStyle/>
          <a:p>
            <a:r>
              <a:rPr lang="en-US" dirty="0"/>
              <a:t>RESPONSIBILITIES TO THE PASTOR:   </a:t>
            </a:r>
          </a:p>
          <a:p>
            <a:pPr lvl="1"/>
            <a:r>
              <a:rPr lang="en-US" dirty="0"/>
              <a:t>This involves relieving the pastor of any temporal </a:t>
            </a:r>
            <a:r>
              <a:rPr lang="en-US" dirty="0" smtClean="0"/>
              <a:t>pressures, </a:t>
            </a:r>
            <a:r>
              <a:rPr lang="en-US" dirty="0"/>
              <a:t>which would distract him from the ministry and to maintain adequate time for relaxation and refreshment.</a:t>
            </a:r>
            <a:r>
              <a:rPr lang="en-US" dirty="0"/>
              <a:t> </a:t>
            </a:r>
            <a:endParaRPr lang="en-US" dirty="0"/>
          </a:p>
        </p:txBody>
      </p:sp>
    </p:spTree>
    <p:extLst>
      <p:ext uri="{BB962C8B-B14F-4D97-AF65-F5344CB8AC3E}">
        <p14:creationId xmlns:p14="http://schemas.microsoft.com/office/powerpoint/2010/main" val="1631044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Governing Authorities</a:t>
            </a:r>
          </a:p>
        </p:txBody>
      </p:sp>
      <p:sp>
        <p:nvSpPr>
          <p:cNvPr id="3" name="Content Placeholder 2"/>
          <p:cNvSpPr>
            <a:spLocks noGrp="1"/>
          </p:cNvSpPr>
          <p:nvPr>
            <p:ph idx="1"/>
          </p:nvPr>
        </p:nvSpPr>
        <p:spPr/>
        <p:txBody>
          <a:bodyPr>
            <a:normAutofit/>
          </a:bodyPr>
          <a:lstStyle/>
          <a:p>
            <a:r>
              <a:rPr lang="en-US" dirty="0"/>
              <a:t>Federal, State and Local</a:t>
            </a:r>
          </a:p>
          <a:p>
            <a:pPr lvl="1"/>
            <a:r>
              <a:rPr lang="en-US" dirty="0"/>
              <a:t>Rom. 13</a:t>
            </a:r>
            <a:r>
              <a:rPr lang="en-US" dirty="0" smtClean="0"/>
              <a:t>:5 </a:t>
            </a:r>
            <a:r>
              <a:rPr lang="en-US" dirty="0"/>
              <a:t>Therefore one must be in subjection, not only to avoid God’s wrath but also for the sake of conscience. 6 For because of this you also pay taxes, for the authorities are ministers of God, attending to this very thing. </a:t>
            </a:r>
          </a:p>
        </p:txBody>
      </p:sp>
    </p:spTree>
    <p:extLst>
      <p:ext uri="{BB962C8B-B14F-4D97-AF65-F5344CB8AC3E}">
        <p14:creationId xmlns:p14="http://schemas.microsoft.com/office/powerpoint/2010/main" val="12603813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Governing Authorities</a:t>
            </a:r>
          </a:p>
        </p:txBody>
      </p:sp>
      <p:sp>
        <p:nvSpPr>
          <p:cNvPr id="3" name="Content Placeholder 2"/>
          <p:cNvSpPr>
            <a:spLocks noGrp="1"/>
          </p:cNvSpPr>
          <p:nvPr>
            <p:ph idx="1"/>
          </p:nvPr>
        </p:nvSpPr>
        <p:spPr/>
        <p:txBody>
          <a:bodyPr>
            <a:normAutofit/>
          </a:bodyPr>
          <a:lstStyle/>
          <a:p>
            <a:r>
              <a:rPr lang="en-US" dirty="0"/>
              <a:t>Federal, State and Local</a:t>
            </a:r>
          </a:p>
          <a:p>
            <a:pPr lvl="1"/>
            <a:r>
              <a:rPr lang="en-US" dirty="0"/>
              <a:t>Rom. 13</a:t>
            </a:r>
            <a:r>
              <a:rPr lang="en-US" dirty="0" smtClean="0"/>
              <a:t>:</a:t>
            </a:r>
            <a:r>
              <a:rPr lang="en-US" dirty="0"/>
              <a:t>7 Pay to all what is owed to them: taxes to whom taxes are owed, revenue to whom revenue is owed, respect to whom respect is owed, honor to whom honor is owed</a:t>
            </a:r>
            <a:r>
              <a:rPr lang="en-US" dirty="0" smtClean="0"/>
              <a:t>.</a:t>
            </a:r>
            <a:endParaRPr lang="en-US" dirty="0"/>
          </a:p>
        </p:txBody>
      </p:sp>
    </p:spTree>
    <p:extLst>
      <p:ext uri="{BB962C8B-B14F-4D97-AF65-F5344CB8AC3E}">
        <p14:creationId xmlns:p14="http://schemas.microsoft.com/office/powerpoint/2010/main" val="2352376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Family</a:t>
            </a:r>
            <a:endParaRPr lang="en-US" dirty="0"/>
          </a:p>
        </p:txBody>
      </p:sp>
      <p:sp>
        <p:nvSpPr>
          <p:cNvPr id="3" name="Content Placeholder 2"/>
          <p:cNvSpPr>
            <a:spLocks noGrp="1"/>
          </p:cNvSpPr>
          <p:nvPr>
            <p:ph idx="1"/>
          </p:nvPr>
        </p:nvSpPr>
        <p:spPr>
          <a:xfrm>
            <a:off x="457200" y="1600200"/>
            <a:ext cx="8305800" cy="4800600"/>
          </a:xfrm>
        </p:spPr>
        <p:txBody>
          <a:bodyPr>
            <a:normAutofit/>
          </a:bodyPr>
          <a:lstStyle/>
          <a:p>
            <a:r>
              <a:rPr lang="en-US" dirty="0"/>
              <a:t>Eph. 5:</a:t>
            </a:r>
            <a:r>
              <a:rPr lang="en-US" dirty="0" smtClean="0"/>
              <a:t>22 Wives</a:t>
            </a:r>
            <a:r>
              <a:rPr lang="en-US" dirty="0"/>
              <a:t>, submit to your own husbands, as to the Lord. 23 For the husband is the head of the wife even as Christ is the head of the church, his body, and is himself its Savior. 24 Now as the church submits to Christ, so also wives should submit in everything to their husbands.</a:t>
            </a:r>
          </a:p>
          <a:p>
            <a:r>
              <a:rPr lang="en-US" dirty="0"/>
              <a:t>Eph. 6</a:t>
            </a:r>
            <a:r>
              <a:rPr lang="en-US" dirty="0" smtClean="0"/>
              <a:t>:1 Children</a:t>
            </a:r>
            <a:r>
              <a:rPr lang="en-US" dirty="0"/>
              <a:t>, obey your parents in the Lord, for this is </a:t>
            </a:r>
            <a:r>
              <a:rPr lang="en-US" dirty="0" smtClean="0"/>
              <a:t>right.</a:t>
            </a:r>
            <a:endParaRPr lang="en-US" dirty="0"/>
          </a:p>
        </p:txBody>
      </p:sp>
    </p:spTree>
    <p:extLst>
      <p:ext uri="{BB962C8B-B14F-4D97-AF65-F5344CB8AC3E}">
        <p14:creationId xmlns:p14="http://schemas.microsoft.com/office/powerpoint/2010/main" val="138012029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Church</a:t>
            </a:r>
          </a:p>
        </p:txBody>
      </p:sp>
      <p:sp>
        <p:nvSpPr>
          <p:cNvPr id="3" name="Content Placeholder 2"/>
          <p:cNvSpPr>
            <a:spLocks noGrp="1"/>
          </p:cNvSpPr>
          <p:nvPr>
            <p:ph idx="1"/>
          </p:nvPr>
        </p:nvSpPr>
        <p:spPr/>
        <p:txBody>
          <a:bodyPr>
            <a:normAutofit/>
          </a:bodyPr>
          <a:lstStyle/>
          <a:p>
            <a:r>
              <a:rPr lang="en-US" dirty="0"/>
              <a:t>Matthew 18:17 If he refuses to listen to them, tell it to the church. And if he refuses to listen even to the church, let him be to you as a Gentile and a tax collector</a:t>
            </a:r>
            <a:r>
              <a:rPr lang="en-US" dirty="0" smtClean="0"/>
              <a:t>.</a:t>
            </a:r>
            <a:endParaRPr lang="en-US" dirty="0"/>
          </a:p>
          <a:p>
            <a:endParaRPr lang="en-US" dirty="0"/>
          </a:p>
        </p:txBody>
      </p:sp>
    </p:spTree>
    <p:extLst>
      <p:ext uri="{BB962C8B-B14F-4D97-AF65-F5344CB8AC3E}">
        <p14:creationId xmlns:p14="http://schemas.microsoft.com/office/powerpoint/2010/main" val="62349812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Church</a:t>
            </a:r>
          </a:p>
        </p:txBody>
      </p:sp>
      <p:sp>
        <p:nvSpPr>
          <p:cNvPr id="3" name="Content Placeholder 2"/>
          <p:cNvSpPr>
            <a:spLocks noGrp="1"/>
          </p:cNvSpPr>
          <p:nvPr>
            <p:ph idx="1"/>
          </p:nvPr>
        </p:nvSpPr>
        <p:spPr/>
        <p:txBody>
          <a:bodyPr>
            <a:normAutofit/>
          </a:bodyPr>
          <a:lstStyle/>
          <a:p>
            <a:r>
              <a:rPr lang="en-US" dirty="0"/>
              <a:t>Heb. 13:17   Obey your leaders and submit to them, for they are keeping watch over your souls, as those who will have to give an account. Let them do this with joy and not with groaning, for that would be of no advantage to you</a:t>
            </a:r>
            <a:r>
              <a:rPr lang="en-US" dirty="0" smtClean="0"/>
              <a:t>.</a:t>
            </a:r>
            <a:endParaRPr lang="en-US" dirty="0"/>
          </a:p>
        </p:txBody>
      </p:sp>
    </p:spTree>
    <p:extLst>
      <p:ext uri="{BB962C8B-B14F-4D97-AF65-F5344CB8AC3E}">
        <p14:creationId xmlns:p14="http://schemas.microsoft.com/office/powerpoint/2010/main" val="10015188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of Jurisdiction</a:t>
            </a:r>
            <a:endParaRPr lang="en-US" dirty="0"/>
          </a:p>
        </p:txBody>
      </p:sp>
      <p:sp>
        <p:nvSpPr>
          <p:cNvPr id="3" name="Content Placeholder 2"/>
          <p:cNvSpPr>
            <a:spLocks noGrp="1"/>
          </p:cNvSpPr>
          <p:nvPr>
            <p:ph idx="1"/>
          </p:nvPr>
        </p:nvSpPr>
        <p:spPr/>
        <p:txBody>
          <a:bodyPr/>
          <a:lstStyle/>
          <a:p>
            <a:r>
              <a:rPr lang="en-US" dirty="0"/>
              <a:t>Jurisdiction for the state is its citizens</a:t>
            </a:r>
          </a:p>
          <a:p>
            <a:r>
              <a:rPr lang="en-US" dirty="0"/>
              <a:t>Jurisdiction for the Husband is his family</a:t>
            </a:r>
          </a:p>
          <a:p>
            <a:r>
              <a:rPr lang="en-US" dirty="0"/>
              <a:t>Jurisdiction for the local church is limited to the church </a:t>
            </a:r>
            <a:r>
              <a:rPr lang="en-US" dirty="0" smtClean="0"/>
              <a:t>members</a:t>
            </a:r>
          </a:p>
          <a:p>
            <a:r>
              <a:rPr lang="en-US" dirty="0" smtClean="0"/>
              <a:t>In all </a:t>
            </a:r>
            <a:r>
              <a:rPr lang="en-US" dirty="0" smtClean="0"/>
              <a:t>spheres </a:t>
            </a:r>
            <a:r>
              <a:rPr lang="en-US" dirty="0"/>
              <a:t>j</a:t>
            </a:r>
            <a:r>
              <a:rPr lang="en-US" dirty="0" smtClean="0"/>
              <a:t>urisdiction </a:t>
            </a:r>
            <a:r>
              <a:rPr lang="en-US" dirty="0" smtClean="0"/>
              <a:t>is </a:t>
            </a:r>
            <a:r>
              <a:rPr lang="en-US" dirty="0" smtClean="0"/>
              <a:t>also limited </a:t>
            </a:r>
            <a:r>
              <a:rPr lang="en-US" dirty="0" smtClean="0"/>
              <a:t>to the governing rules or laws.</a:t>
            </a:r>
            <a:endParaRPr lang="en-US" dirty="0"/>
          </a:p>
        </p:txBody>
      </p:sp>
    </p:spTree>
    <p:extLst>
      <p:ext uri="{BB962C8B-B14F-4D97-AF65-F5344CB8AC3E}">
        <p14:creationId xmlns:p14="http://schemas.microsoft.com/office/powerpoint/2010/main" val="296160587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2081</TotalTime>
  <Words>1940</Words>
  <Application>Microsoft Macintosh PowerPoint</Application>
  <PresentationFormat>On-screen Show (4:3)</PresentationFormat>
  <Paragraphs>129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Technic</vt:lpstr>
      <vt:lpstr>Our Church Government &amp; Procedures</vt:lpstr>
      <vt:lpstr>The Governing Authorities</vt:lpstr>
      <vt:lpstr>The Governing Authorities</vt:lpstr>
      <vt:lpstr>The Governing Authorities</vt:lpstr>
      <vt:lpstr>The Governing Authorities</vt:lpstr>
      <vt:lpstr>The Family</vt:lpstr>
      <vt:lpstr>The Church</vt:lpstr>
      <vt:lpstr>The Church</vt:lpstr>
      <vt:lpstr>Limits of Jurisdiction</vt:lpstr>
      <vt:lpstr>Government of Tucson Reformed Baptist Church</vt:lpstr>
      <vt:lpstr>Christ As Our Federal Head</vt:lpstr>
      <vt:lpstr>Christ As Our Federal Head</vt:lpstr>
      <vt:lpstr>Christ As Our Organic Head</vt:lpstr>
      <vt:lpstr>Christ As Our Organic Head</vt:lpstr>
      <vt:lpstr>Christ As Our Organic Head</vt:lpstr>
      <vt:lpstr>Christ As Our Ruling Head</vt:lpstr>
      <vt:lpstr>Christ As Our Ruling Head</vt:lpstr>
      <vt:lpstr>Christ As Our Ruling Head</vt:lpstr>
      <vt:lpstr>Christ As Head of the Church</vt:lpstr>
      <vt:lpstr>Elders and Deacons</vt:lpstr>
      <vt:lpstr>The Office of Elder</vt:lpstr>
      <vt:lpstr>The Office of Elder</vt:lpstr>
      <vt:lpstr>The Office of Elder</vt:lpstr>
      <vt:lpstr>The Office of Elder</vt:lpstr>
      <vt:lpstr>The Office of Elder</vt:lpstr>
      <vt:lpstr>Responsibilities of the  Teaching/Ruling Elder</vt:lpstr>
      <vt:lpstr>Responsibilities of the  Ruling Elder</vt:lpstr>
      <vt:lpstr>Responsibilities of the  Ruling Elder</vt:lpstr>
      <vt:lpstr>Responsibilities of the  Ruling Elder</vt:lpstr>
      <vt:lpstr>Responsibilities of the  Ruling Elder</vt:lpstr>
      <vt:lpstr>The Office of Deacon</vt:lpstr>
      <vt:lpstr>The Office of Deacon</vt:lpstr>
      <vt:lpstr>Responsibilities of the Deacons</vt:lpstr>
      <vt:lpstr>Responsibilities of the Deacons</vt:lpstr>
      <vt:lpstr>Responsibilities of the Deacons</vt:lpstr>
      <vt:lpstr>Responsibilities of the Deacons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Church Government</dc:title>
  <dc:creator>USER</dc:creator>
  <cp:lastModifiedBy>Robert Cosby</cp:lastModifiedBy>
  <cp:revision>24</cp:revision>
  <dcterms:created xsi:type="dcterms:W3CDTF">2010-12-10T17:04:05Z</dcterms:created>
  <dcterms:modified xsi:type="dcterms:W3CDTF">2013-08-15T08:19:42Z</dcterms:modified>
</cp:coreProperties>
</file>