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6"/>
  </p:notesMasterIdLst>
  <p:sldIdLst>
    <p:sldId id="296" r:id="rId2"/>
    <p:sldId id="297" r:id="rId3"/>
    <p:sldId id="262" r:id="rId4"/>
    <p:sldId id="300" r:id="rId5"/>
    <p:sldId id="301" r:id="rId6"/>
    <p:sldId id="302" r:id="rId7"/>
    <p:sldId id="303" r:id="rId8"/>
    <p:sldId id="343" r:id="rId9"/>
    <p:sldId id="304" r:id="rId10"/>
    <p:sldId id="305" r:id="rId11"/>
    <p:sldId id="306" r:id="rId12"/>
    <p:sldId id="307" r:id="rId13"/>
    <p:sldId id="308" r:id="rId14"/>
    <p:sldId id="309" r:id="rId15"/>
    <p:sldId id="310" r:id="rId16"/>
    <p:sldId id="311" r:id="rId17"/>
    <p:sldId id="312" r:id="rId18"/>
    <p:sldId id="313" r:id="rId19"/>
    <p:sldId id="322" r:id="rId20"/>
    <p:sldId id="314" r:id="rId21"/>
    <p:sldId id="315" r:id="rId22"/>
    <p:sldId id="318" r:id="rId23"/>
    <p:sldId id="319" r:id="rId24"/>
    <p:sldId id="320" r:id="rId25"/>
    <p:sldId id="321" r:id="rId26"/>
    <p:sldId id="323" r:id="rId27"/>
    <p:sldId id="342" r:id="rId28"/>
    <p:sldId id="324" r:id="rId29"/>
    <p:sldId id="325" r:id="rId30"/>
    <p:sldId id="326" r:id="rId31"/>
    <p:sldId id="327" r:id="rId32"/>
    <p:sldId id="328" r:id="rId33"/>
    <p:sldId id="329" r:id="rId34"/>
    <p:sldId id="330" r:id="rId35"/>
    <p:sldId id="331" r:id="rId36"/>
    <p:sldId id="332" r:id="rId37"/>
    <p:sldId id="333" r:id="rId38"/>
    <p:sldId id="334" r:id="rId39"/>
    <p:sldId id="335" r:id="rId40"/>
    <p:sldId id="336" r:id="rId41"/>
    <p:sldId id="337" r:id="rId42"/>
    <p:sldId id="338" r:id="rId43"/>
    <p:sldId id="339" r:id="rId44"/>
    <p:sldId id="340" r:id="rId4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482" autoAdjust="0"/>
  </p:normalViewPr>
  <p:slideViewPr>
    <p:cSldViewPr>
      <p:cViewPr>
        <p:scale>
          <a:sx n="100" d="100"/>
          <a:sy n="100" d="100"/>
        </p:scale>
        <p:origin x="-48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34028B4A-879B-9341-9557-1B9DAB9A1E4B}" type="slidenum">
              <a:rPr lang="en-US"/>
              <a:pPr/>
              <a:t>‹#›</a:t>
            </a:fld>
            <a:endParaRPr lang="en-US"/>
          </a:p>
        </p:txBody>
      </p:sp>
    </p:spTree>
    <p:extLst>
      <p:ext uri="{BB962C8B-B14F-4D97-AF65-F5344CB8AC3E}">
        <p14:creationId xmlns:p14="http://schemas.microsoft.com/office/powerpoint/2010/main" val="176866429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0"/>
        <a:cs typeface="Arial" charset="0"/>
      </a:defRPr>
    </a:lvl1pPr>
    <a:lvl2pPr marL="457200" algn="l" rtl="0" fontAlgn="base">
      <a:spcBef>
        <a:spcPct val="30000"/>
      </a:spcBef>
      <a:spcAft>
        <a:spcPct val="0"/>
      </a:spcAft>
      <a:defRPr sz="1200" kern="1200">
        <a:solidFill>
          <a:schemeClr val="tx1"/>
        </a:solidFill>
        <a:latin typeface="Arial" charset="0"/>
        <a:ea typeface="Arial" charset="0"/>
        <a:cs typeface="Arial" charset="0"/>
      </a:defRPr>
    </a:lvl2pPr>
    <a:lvl3pPr marL="914400" algn="l" rtl="0" fontAlgn="base">
      <a:spcBef>
        <a:spcPct val="30000"/>
      </a:spcBef>
      <a:spcAft>
        <a:spcPct val="0"/>
      </a:spcAft>
      <a:defRPr sz="1200" kern="1200">
        <a:solidFill>
          <a:schemeClr val="tx1"/>
        </a:solidFill>
        <a:latin typeface="Arial" charset="0"/>
        <a:ea typeface="Arial" charset="0"/>
        <a:cs typeface="Arial" charset="0"/>
      </a:defRPr>
    </a:lvl3pPr>
    <a:lvl4pPr marL="1371600" algn="l" rtl="0" fontAlgn="base">
      <a:spcBef>
        <a:spcPct val="30000"/>
      </a:spcBef>
      <a:spcAft>
        <a:spcPct val="0"/>
      </a:spcAft>
      <a:defRPr sz="1200" kern="1200">
        <a:solidFill>
          <a:schemeClr val="tx1"/>
        </a:solidFill>
        <a:latin typeface="Arial" charset="0"/>
        <a:ea typeface="Arial" charset="0"/>
        <a:cs typeface="Arial" charset="0"/>
      </a:defRPr>
    </a:lvl4pPr>
    <a:lvl5pPr marL="1828800" algn="l" rtl="0" fontAlgn="base">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63BF7F-8A92-2147-8A47-97ECE00BC498}" type="slidenum">
              <a:rPr lang="en-US"/>
              <a:pPr/>
              <a:t>3</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63BF7F-8A92-2147-8A47-97ECE00BC498}" type="slidenum">
              <a:rPr lang="en-US"/>
              <a:pPr/>
              <a:t>4</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63BF7F-8A92-2147-8A47-97ECE00BC498}" type="slidenum">
              <a:rPr lang="en-US"/>
              <a:pPr/>
              <a:t>5</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63BF7F-8A92-2147-8A47-97ECE00BC498}" type="slidenum">
              <a:rPr lang="en-US"/>
              <a:pPr/>
              <a:t>6</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63BF7F-8A92-2147-8A47-97ECE00BC498}" type="slidenum">
              <a:rPr lang="en-US"/>
              <a:pPr/>
              <a:t>7</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63BF7F-8A92-2147-8A47-97ECE00BC498}" type="slidenum">
              <a:rPr lang="en-US"/>
              <a:pPr/>
              <a:t>8</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7F06285-D8BF-B245-A295-5BBD4ED17EC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598C7-41A6-7B43-914D-20C1938610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FB4B1-F29E-FC42-8190-EDAEAD602C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A327D-A30C-2D4A-AD69-BA2D65636E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B48AF-BB2A-1045-B7C0-6331290994E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1B16F-E338-4E46-A134-74CEACCE2A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91FB32-E8F6-AE47-9932-EE76411BFE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endParaRPr lang="en-US"/>
          </a:p>
        </p:txBody>
      </p:sp>
      <p:sp>
        <p:nvSpPr>
          <p:cNvPr id="8" name="Slide Number Placeholder 7"/>
          <p:cNvSpPr>
            <a:spLocks noGrp="1"/>
          </p:cNvSpPr>
          <p:nvPr>
            <p:ph type="sldNum" sz="quarter" idx="11"/>
          </p:nvPr>
        </p:nvSpPr>
        <p:spPr/>
        <p:txBody>
          <a:bodyPr/>
          <a:lstStyle/>
          <a:p>
            <a:fld id="{221F3087-31E6-094A-908D-76A73F25752D}"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5BCD55-98F6-0540-A5AF-F74CC2D97F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CFE86F30-7531-894A-AFD4-77D15B28817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169B1E-9C37-C445-92D9-CE1FB139B6E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0754766-6ECF-A847-892E-FB82615EDA0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Loving Church Discipline</a:t>
            </a:r>
          </a:p>
        </p:txBody>
      </p:sp>
      <p:sp>
        <p:nvSpPr>
          <p:cNvPr id="3" name="Subtitle 2"/>
          <p:cNvSpPr>
            <a:spLocks noGrp="1"/>
          </p:cNvSpPr>
          <p:nvPr>
            <p:ph type="subTitle" idx="1"/>
          </p:nvPr>
        </p:nvSpPr>
        <p:spPr/>
        <p:txBody>
          <a:bodyPr/>
          <a:lstStyle/>
          <a:p>
            <a:endParaRPr lang="en-US" dirty="0"/>
          </a:p>
        </p:txBody>
      </p:sp>
      <p:pic>
        <p:nvPicPr>
          <p:cNvPr id="4" name="Picture 3" descr="Alternate-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3050" y="1544811"/>
            <a:ext cx="5731274" cy="1752601"/>
          </a:xfrm>
          <a:prstGeom prst="rect">
            <a:avLst/>
          </a:prstGeom>
        </p:spPr>
      </p:pic>
    </p:spTree>
    <p:extLst>
      <p:ext uri="{BB962C8B-B14F-4D97-AF65-F5344CB8AC3E}">
        <p14:creationId xmlns:p14="http://schemas.microsoft.com/office/powerpoint/2010/main" val="367830573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is it Supposed to be Ministered?</a:t>
            </a:r>
          </a:p>
        </p:txBody>
      </p:sp>
      <p:sp>
        <p:nvSpPr>
          <p:cNvPr id="3" name="Content Placeholder 2"/>
          <p:cNvSpPr>
            <a:spLocks noGrp="1"/>
          </p:cNvSpPr>
          <p:nvPr>
            <p:ph idx="1"/>
          </p:nvPr>
        </p:nvSpPr>
        <p:spPr/>
        <p:txBody>
          <a:bodyPr/>
          <a:lstStyle/>
          <a:p>
            <a:r>
              <a:rPr lang="en-US" dirty="0"/>
              <a:t>Luke 15:3   So he told them this parable: 4 “What man of you, having a hundred sheep, if he has lost one of them, does not leave the ninety-nine in the open country, and go after the one that is lost, until he finds it? 5 And when he has found it, he lays it on his shoulders, rejoicing</a:t>
            </a:r>
            <a:r>
              <a:rPr lang="en-US" dirty="0" smtClean="0"/>
              <a:t>.</a:t>
            </a:r>
            <a:endParaRPr lang="en-US" dirty="0"/>
          </a:p>
        </p:txBody>
      </p:sp>
    </p:spTree>
    <p:extLst>
      <p:ext uri="{BB962C8B-B14F-4D97-AF65-F5344CB8AC3E}">
        <p14:creationId xmlns:p14="http://schemas.microsoft.com/office/powerpoint/2010/main" val="37702301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is it Supposed to be Ministered?</a:t>
            </a:r>
          </a:p>
        </p:txBody>
      </p:sp>
      <p:sp>
        <p:nvSpPr>
          <p:cNvPr id="3" name="Content Placeholder 2"/>
          <p:cNvSpPr>
            <a:spLocks noGrp="1"/>
          </p:cNvSpPr>
          <p:nvPr>
            <p:ph idx="1"/>
          </p:nvPr>
        </p:nvSpPr>
        <p:spPr/>
        <p:txBody>
          <a:bodyPr/>
          <a:lstStyle/>
          <a:p>
            <a:r>
              <a:rPr lang="en-US" dirty="0"/>
              <a:t>Luke 15:6 And when he comes home, he calls together his friends and his neighbors, saying to them, ‘Rejoice with me, for I have found my sheep that was lost.’ 7 Just so, I tell you, there will be more joy in heaven over one sinner who repents than over ninety-nine righteous persons who need no repentance.</a:t>
            </a:r>
          </a:p>
        </p:txBody>
      </p:sp>
    </p:spTree>
    <p:extLst>
      <p:ext uri="{BB962C8B-B14F-4D97-AF65-F5344CB8AC3E}">
        <p14:creationId xmlns:p14="http://schemas.microsoft.com/office/powerpoint/2010/main" val="30900563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t>
            </a:r>
            <a:r>
              <a:rPr lang="en-US" dirty="0" smtClean="0"/>
              <a:t>It Should Not Look Like</a:t>
            </a:r>
            <a:r>
              <a:rPr lang="en-US" dirty="0"/>
              <a:t>?</a:t>
            </a:r>
          </a:p>
        </p:txBody>
      </p:sp>
      <p:sp>
        <p:nvSpPr>
          <p:cNvPr id="3" name="Content Placeholder 2"/>
          <p:cNvSpPr>
            <a:spLocks noGrp="1"/>
          </p:cNvSpPr>
          <p:nvPr>
            <p:ph idx="1"/>
          </p:nvPr>
        </p:nvSpPr>
        <p:spPr/>
        <p:txBody>
          <a:bodyPr/>
          <a:lstStyle/>
          <a:p>
            <a:r>
              <a:rPr lang="en-US" dirty="0"/>
              <a:t>Ugly conflict</a:t>
            </a:r>
          </a:p>
          <a:p>
            <a:r>
              <a:rPr lang="en-US" dirty="0"/>
              <a:t>Bitterness</a:t>
            </a:r>
          </a:p>
          <a:p>
            <a:r>
              <a:rPr lang="en-US" dirty="0" smtClean="0"/>
              <a:t>Punishment</a:t>
            </a:r>
          </a:p>
          <a:p>
            <a:r>
              <a:rPr lang="en-US" dirty="0" smtClean="0"/>
              <a:t>Shunning</a:t>
            </a:r>
            <a:endParaRPr lang="en-US" dirty="0"/>
          </a:p>
          <a:p>
            <a:r>
              <a:rPr lang="en-US" dirty="0"/>
              <a:t>Gossip</a:t>
            </a:r>
          </a:p>
          <a:p>
            <a:r>
              <a:rPr lang="en-US" dirty="0"/>
              <a:t>Ridicule</a:t>
            </a:r>
          </a:p>
          <a:p>
            <a:r>
              <a:rPr lang="en-US" dirty="0" smtClean="0"/>
              <a:t>Avoidance</a:t>
            </a:r>
            <a:endParaRPr lang="en-US" dirty="0"/>
          </a:p>
        </p:txBody>
      </p:sp>
    </p:spTree>
    <p:extLst>
      <p:ext uri="{BB962C8B-B14F-4D97-AF65-F5344CB8AC3E}">
        <p14:creationId xmlns:p14="http://schemas.microsoft.com/office/powerpoint/2010/main" val="40659685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Practice of Discipline</a:t>
            </a:r>
            <a:endParaRPr lang="en-US" dirty="0"/>
          </a:p>
        </p:txBody>
      </p:sp>
      <p:sp>
        <p:nvSpPr>
          <p:cNvPr id="3" name="Content Placeholder 2"/>
          <p:cNvSpPr>
            <a:spLocks noGrp="1"/>
          </p:cNvSpPr>
          <p:nvPr>
            <p:ph idx="1"/>
          </p:nvPr>
        </p:nvSpPr>
        <p:spPr>
          <a:xfrm>
            <a:off x="457200" y="1600200"/>
            <a:ext cx="8153400" cy="5181600"/>
          </a:xfrm>
        </p:spPr>
        <p:txBody>
          <a:bodyPr>
            <a:normAutofit/>
          </a:bodyPr>
          <a:lstStyle/>
          <a:p>
            <a:r>
              <a:rPr lang="en-US" dirty="0"/>
              <a:t>Definition of Discipline: Or making a </a:t>
            </a:r>
            <a:r>
              <a:rPr lang="en-US" dirty="0" smtClean="0"/>
              <a:t>disciple.</a:t>
            </a:r>
            <a:endParaRPr lang="en-US" dirty="0"/>
          </a:p>
          <a:p>
            <a:pPr lvl="1"/>
            <a:r>
              <a:rPr lang="en-US" dirty="0"/>
              <a:t>Discipline, originally was instruction or training given to a student or learner. It was the cultivation of the mind and formation of manners</a:t>
            </a:r>
            <a:r>
              <a:rPr lang="en-US" dirty="0" smtClean="0"/>
              <a:t>.</a:t>
            </a:r>
          </a:p>
          <a:p>
            <a:pPr lvl="1"/>
            <a:r>
              <a:rPr lang="en-US" dirty="0" smtClean="0"/>
              <a:t>Matt. 18:19 </a:t>
            </a:r>
            <a:r>
              <a:rPr lang="en-US" dirty="0"/>
              <a:t>Go therefore and make disciples of all nations, baptizing them in the name of the Father and of the Son and of the Holy Spirit, 20 teaching them to observe all that I have commanded you. And behold, I am with you always, to the end of the age.”</a:t>
            </a:r>
          </a:p>
          <a:p>
            <a:endParaRPr lang="en-US" dirty="0"/>
          </a:p>
        </p:txBody>
      </p:sp>
    </p:spTree>
    <p:extLst>
      <p:ext uri="{BB962C8B-B14F-4D97-AF65-F5344CB8AC3E}">
        <p14:creationId xmlns:p14="http://schemas.microsoft.com/office/powerpoint/2010/main" val="297022802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Practice of Discipline</a:t>
            </a:r>
          </a:p>
        </p:txBody>
      </p:sp>
      <p:sp>
        <p:nvSpPr>
          <p:cNvPr id="3" name="Content Placeholder 2"/>
          <p:cNvSpPr>
            <a:spLocks noGrp="1"/>
          </p:cNvSpPr>
          <p:nvPr>
            <p:ph idx="1"/>
          </p:nvPr>
        </p:nvSpPr>
        <p:spPr/>
        <p:txBody>
          <a:bodyPr/>
          <a:lstStyle/>
          <a:p>
            <a:r>
              <a:rPr lang="en-US" sz="3200" dirty="0"/>
              <a:t>What </a:t>
            </a:r>
            <a:r>
              <a:rPr lang="en-US" sz="3200" dirty="0" smtClean="0"/>
              <a:t>Church Discipline Is:</a:t>
            </a:r>
          </a:p>
          <a:p>
            <a:pPr lvl="1"/>
            <a:r>
              <a:rPr lang="en-US" dirty="0"/>
              <a:t>A</a:t>
            </a:r>
            <a:r>
              <a:rPr lang="en-US" dirty="0" smtClean="0"/>
              <a:t> </a:t>
            </a:r>
            <a:r>
              <a:rPr lang="en-US" dirty="0"/>
              <a:t>divine institution.</a:t>
            </a:r>
          </a:p>
          <a:p>
            <a:pPr lvl="1"/>
            <a:r>
              <a:rPr lang="en-US" dirty="0" smtClean="0"/>
              <a:t>God’s </a:t>
            </a:r>
            <a:r>
              <a:rPr lang="en-US" dirty="0"/>
              <a:t>provision for good order in His church.</a:t>
            </a:r>
          </a:p>
          <a:p>
            <a:pPr lvl="1"/>
            <a:r>
              <a:rPr lang="en-US" dirty="0" smtClean="0"/>
              <a:t>For </a:t>
            </a:r>
            <a:r>
              <a:rPr lang="en-US" dirty="0"/>
              <a:t>the care </a:t>
            </a:r>
            <a:r>
              <a:rPr lang="en-US" dirty="0" smtClean="0"/>
              <a:t>of her members </a:t>
            </a:r>
            <a:r>
              <a:rPr lang="en-US" dirty="0"/>
              <a:t>and officers</a:t>
            </a:r>
            <a:r>
              <a:rPr lang="en-US" dirty="0" smtClean="0"/>
              <a:t>.</a:t>
            </a:r>
          </a:p>
          <a:p>
            <a:pPr lvl="1"/>
            <a:r>
              <a:rPr lang="en-US" dirty="0" smtClean="0"/>
              <a:t>To promote </a:t>
            </a:r>
            <a:r>
              <a:rPr lang="en-US" dirty="0"/>
              <a:t>instruction and </a:t>
            </a:r>
            <a:r>
              <a:rPr lang="en-US" dirty="0" smtClean="0"/>
              <a:t>growth.</a:t>
            </a:r>
            <a:endParaRPr lang="en-US" dirty="0"/>
          </a:p>
        </p:txBody>
      </p:sp>
    </p:spTree>
    <p:extLst>
      <p:ext uri="{BB962C8B-B14F-4D97-AF65-F5344CB8AC3E}">
        <p14:creationId xmlns:p14="http://schemas.microsoft.com/office/powerpoint/2010/main" val="4328794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Basis for Church Discipline</a:t>
            </a:r>
          </a:p>
        </p:txBody>
      </p:sp>
      <p:sp>
        <p:nvSpPr>
          <p:cNvPr id="3" name="Content Placeholder 2"/>
          <p:cNvSpPr>
            <a:spLocks noGrp="1"/>
          </p:cNvSpPr>
          <p:nvPr>
            <p:ph idx="1"/>
          </p:nvPr>
        </p:nvSpPr>
        <p:spPr/>
        <p:txBody>
          <a:bodyPr>
            <a:normAutofit/>
          </a:bodyPr>
          <a:lstStyle/>
          <a:p>
            <a:r>
              <a:rPr lang="en-US" dirty="0"/>
              <a:t>The Power and Authority of The Lord Jesus </a:t>
            </a:r>
            <a:r>
              <a:rPr lang="en-US" dirty="0" smtClean="0"/>
              <a:t>Christ</a:t>
            </a:r>
          </a:p>
          <a:p>
            <a:pPr lvl="1"/>
            <a:r>
              <a:rPr lang="en-US" dirty="0"/>
              <a:t>Matt. 18</a:t>
            </a:r>
            <a:r>
              <a:rPr lang="en-US" dirty="0" smtClean="0"/>
              <a:t>:18 </a:t>
            </a:r>
            <a:r>
              <a:rPr lang="en-US" dirty="0"/>
              <a:t>Truly, I say to you, whatever you bind on earth shall be bound in heaven, and whatever you loose on earth shall be loosed in heaven. 19 Again I say to you, if two of you agree on earth about anything they ask, it will be done for them by my Father in heaven.</a:t>
            </a:r>
          </a:p>
          <a:p>
            <a:endParaRPr lang="en-US" dirty="0"/>
          </a:p>
        </p:txBody>
      </p:sp>
    </p:spTree>
    <p:extLst>
      <p:ext uri="{BB962C8B-B14F-4D97-AF65-F5344CB8AC3E}">
        <p14:creationId xmlns:p14="http://schemas.microsoft.com/office/powerpoint/2010/main" val="37416581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Basis for Church Discipline</a:t>
            </a:r>
          </a:p>
        </p:txBody>
      </p:sp>
      <p:sp>
        <p:nvSpPr>
          <p:cNvPr id="3" name="Content Placeholder 2"/>
          <p:cNvSpPr>
            <a:spLocks noGrp="1"/>
          </p:cNvSpPr>
          <p:nvPr>
            <p:ph idx="1"/>
          </p:nvPr>
        </p:nvSpPr>
        <p:spPr/>
        <p:txBody>
          <a:bodyPr>
            <a:normAutofit/>
          </a:bodyPr>
          <a:lstStyle/>
          <a:p>
            <a:r>
              <a:rPr lang="en-US" dirty="0"/>
              <a:t>The Power and Authority of The Lord Jesus </a:t>
            </a:r>
            <a:r>
              <a:rPr lang="en-US" dirty="0" smtClean="0"/>
              <a:t>Christ</a:t>
            </a:r>
          </a:p>
          <a:p>
            <a:pPr lvl="1"/>
            <a:r>
              <a:rPr lang="en-US" dirty="0" smtClean="0"/>
              <a:t>1 Cor. 5:4 </a:t>
            </a:r>
            <a:r>
              <a:rPr lang="en-US" dirty="0"/>
              <a:t>When you are assembled in the name of the Lord Jesus and my spirit is present, with the power of our Lord Jesus, 5 you are to deliver this man to Satan for the destruction of the flesh, so that his spirit may be saved in the day of the Lord.</a:t>
            </a:r>
          </a:p>
        </p:txBody>
      </p:sp>
    </p:spTree>
    <p:extLst>
      <p:ext uri="{BB962C8B-B14F-4D97-AF65-F5344CB8AC3E}">
        <p14:creationId xmlns:p14="http://schemas.microsoft.com/office/powerpoint/2010/main" val="6136715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Essence of Church Discipline</a:t>
            </a:r>
          </a:p>
        </p:txBody>
      </p:sp>
      <p:sp>
        <p:nvSpPr>
          <p:cNvPr id="3" name="Content Placeholder 2"/>
          <p:cNvSpPr>
            <a:spLocks noGrp="1"/>
          </p:cNvSpPr>
          <p:nvPr>
            <p:ph idx="1"/>
          </p:nvPr>
        </p:nvSpPr>
        <p:spPr/>
        <p:txBody>
          <a:bodyPr/>
          <a:lstStyle/>
          <a:p>
            <a:r>
              <a:rPr lang="en-US" dirty="0"/>
              <a:t>A gracious act of loving concern</a:t>
            </a:r>
          </a:p>
          <a:p>
            <a:pPr lvl="1"/>
            <a:r>
              <a:rPr lang="en-US" dirty="0"/>
              <a:t>Not done out of enjoyment or delight</a:t>
            </a:r>
          </a:p>
          <a:p>
            <a:pPr lvl="1"/>
            <a:r>
              <a:rPr lang="en-US" dirty="0"/>
              <a:t>D</a:t>
            </a:r>
            <a:r>
              <a:rPr lang="en-US" dirty="0" smtClean="0"/>
              <a:t>one </a:t>
            </a:r>
            <a:r>
              <a:rPr lang="en-US" dirty="0"/>
              <a:t>with tender love and </a:t>
            </a:r>
            <a:r>
              <a:rPr lang="en-US" dirty="0" smtClean="0"/>
              <a:t>concern </a:t>
            </a:r>
            <a:r>
              <a:rPr lang="en-US" dirty="0"/>
              <a:t>for the offender</a:t>
            </a:r>
          </a:p>
        </p:txBody>
      </p:sp>
    </p:spTree>
    <p:extLst>
      <p:ext uri="{BB962C8B-B14F-4D97-AF65-F5344CB8AC3E}">
        <p14:creationId xmlns:p14="http://schemas.microsoft.com/office/powerpoint/2010/main" val="183400515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Church Discipline</a:t>
            </a:r>
          </a:p>
        </p:txBody>
      </p:sp>
      <p:sp>
        <p:nvSpPr>
          <p:cNvPr id="3" name="Content Placeholder 2"/>
          <p:cNvSpPr>
            <a:spLocks noGrp="1"/>
          </p:cNvSpPr>
          <p:nvPr>
            <p:ph idx="1"/>
          </p:nvPr>
        </p:nvSpPr>
        <p:spPr/>
        <p:txBody>
          <a:bodyPr/>
          <a:lstStyle/>
          <a:p>
            <a:r>
              <a:rPr lang="en-US" dirty="0" smtClean="0"/>
              <a:t>Church Discipline </a:t>
            </a:r>
            <a:r>
              <a:rPr lang="en-US" dirty="0"/>
              <a:t>is a Two---Edged </a:t>
            </a:r>
            <a:r>
              <a:rPr lang="en-US" dirty="0" smtClean="0"/>
              <a:t>Sword</a:t>
            </a:r>
            <a:endParaRPr lang="en-US" dirty="0"/>
          </a:p>
          <a:p>
            <a:pPr lvl="1"/>
            <a:r>
              <a:rPr lang="en-US" dirty="0" smtClean="0"/>
              <a:t>Preventive</a:t>
            </a:r>
          </a:p>
          <a:p>
            <a:pPr lvl="1"/>
            <a:r>
              <a:rPr lang="en-US" dirty="0" smtClean="0"/>
              <a:t>Corrective</a:t>
            </a:r>
            <a:endParaRPr lang="en-US" dirty="0"/>
          </a:p>
          <a:p>
            <a:endParaRPr lang="en-US" dirty="0"/>
          </a:p>
        </p:txBody>
      </p:sp>
    </p:spTree>
    <p:extLst>
      <p:ext uri="{BB962C8B-B14F-4D97-AF65-F5344CB8AC3E}">
        <p14:creationId xmlns:p14="http://schemas.microsoft.com/office/powerpoint/2010/main" val="340901648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Preventive Church </a:t>
            </a:r>
            <a:r>
              <a:rPr lang="en-US" dirty="0"/>
              <a:t>Discipline</a:t>
            </a:r>
          </a:p>
        </p:txBody>
      </p:sp>
      <p:sp>
        <p:nvSpPr>
          <p:cNvPr id="3" name="Content Placeholder 2"/>
          <p:cNvSpPr>
            <a:spLocks noGrp="1"/>
          </p:cNvSpPr>
          <p:nvPr>
            <p:ph idx="1"/>
          </p:nvPr>
        </p:nvSpPr>
        <p:spPr/>
        <p:txBody>
          <a:bodyPr/>
          <a:lstStyle/>
          <a:p>
            <a:r>
              <a:rPr lang="en-US" dirty="0" smtClean="0"/>
              <a:t>Teaching </a:t>
            </a:r>
            <a:r>
              <a:rPr lang="en-US" dirty="0"/>
              <a:t>truth in such a way that it promotes godliness </a:t>
            </a:r>
          </a:p>
          <a:p>
            <a:r>
              <a:rPr lang="en-US" dirty="0" smtClean="0"/>
              <a:t>The purpose is </a:t>
            </a:r>
            <a:r>
              <a:rPr lang="en-US" dirty="0"/>
              <a:t>to promote good order and </a:t>
            </a:r>
            <a:r>
              <a:rPr lang="en-US" dirty="0" smtClean="0"/>
              <a:t>prevention of sin.</a:t>
            </a:r>
          </a:p>
          <a:p>
            <a:r>
              <a:rPr lang="en-US" dirty="0" smtClean="0"/>
              <a:t>It </a:t>
            </a:r>
            <a:r>
              <a:rPr lang="en-US" dirty="0"/>
              <a:t>is a blessing and a privilege</a:t>
            </a:r>
          </a:p>
          <a:p>
            <a:r>
              <a:rPr lang="en-US" dirty="0" smtClean="0"/>
              <a:t>The </a:t>
            </a:r>
            <a:r>
              <a:rPr lang="en-US" dirty="0"/>
              <a:t>more </a:t>
            </a:r>
            <a:r>
              <a:rPr lang="en-US" dirty="0" smtClean="0"/>
              <a:t>preventive discipline is used, </a:t>
            </a:r>
            <a:r>
              <a:rPr lang="en-US" dirty="0"/>
              <a:t>the less </a:t>
            </a:r>
            <a:r>
              <a:rPr lang="en-US" dirty="0" smtClean="0"/>
              <a:t>corrective discipline will be needed.</a:t>
            </a:r>
            <a:endParaRPr lang="en-US" dirty="0"/>
          </a:p>
          <a:p>
            <a:endParaRPr lang="en-US" dirty="0"/>
          </a:p>
        </p:txBody>
      </p:sp>
    </p:spTree>
    <p:extLst>
      <p:ext uri="{BB962C8B-B14F-4D97-AF65-F5344CB8AC3E}">
        <p14:creationId xmlns:p14="http://schemas.microsoft.com/office/powerpoint/2010/main" val="30878794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 to Church Discipline</a:t>
            </a:r>
            <a:endParaRPr lang="en-US" dirty="0"/>
          </a:p>
        </p:txBody>
      </p:sp>
      <p:sp>
        <p:nvSpPr>
          <p:cNvPr id="3" name="Content Placeholder 2"/>
          <p:cNvSpPr>
            <a:spLocks noGrp="1"/>
          </p:cNvSpPr>
          <p:nvPr>
            <p:ph idx="1"/>
          </p:nvPr>
        </p:nvSpPr>
        <p:spPr/>
        <p:txBody>
          <a:bodyPr/>
          <a:lstStyle/>
          <a:p>
            <a:pPr>
              <a:lnSpc>
                <a:spcPct val="80000"/>
              </a:lnSpc>
            </a:pPr>
            <a:r>
              <a:rPr lang="en-US" sz="3200" dirty="0" smtClean="0"/>
              <a:t>A sign of God’s </a:t>
            </a:r>
            <a:r>
              <a:rPr lang="en-US" sz="3200" dirty="0"/>
              <a:t>Love for His Children</a:t>
            </a:r>
          </a:p>
          <a:p>
            <a:pPr lvl="1">
              <a:lnSpc>
                <a:spcPct val="80000"/>
              </a:lnSpc>
            </a:pPr>
            <a:r>
              <a:rPr lang="en-US" sz="2800" dirty="0" smtClean="0"/>
              <a:t>To Redeem</a:t>
            </a:r>
          </a:p>
          <a:p>
            <a:pPr lvl="1">
              <a:lnSpc>
                <a:spcPct val="80000"/>
              </a:lnSpc>
            </a:pPr>
            <a:r>
              <a:rPr lang="en-US" sz="2800" dirty="0" smtClean="0"/>
              <a:t>Reconcile</a:t>
            </a:r>
            <a:endParaRPr lang="en-US" sz="2800" dirty="0"/>
          </a:p>
          <a:p>
            <a:pPr lvl="1">
              <a:lnSpc>
                <a:spcPct val="80000"/>
              </a:lnSpc>
            </a:pPr>
            <a:r>
              <a:rPr lang="en-US" sz="2800" dirty="0" smtClean="0"/>
              <a:t>Restore </a:t>
            </a:r>
          </a:p>
          <a:p>
            <a:pPr>
              <a:lnSpc>
                <a:spcPct val="90000"/>
              </a:lnSpc>
            </a:pPr>
            <a:r>
              <a:rPr lang="en-US" sz="3200" dirty="0" smtClean="0"/>
              <a:t>It has been frequently misunderstood</a:t>
            </a:r>
          </a:p>
          <a:p>
            <a:pPr>
              <a:lnSpc>
                <a:spcPct val="90000"/>
              </a:lnSpc>
            </a:pPr>
            <a:r>
              <a:rPr lang="en-US" sz="3200" dirty="0" smtClean="0"/>
              <a:t>There have been </a:t>
            </a:r>
            <a:r>
              <a:rPr lang="en-US" sz="3200" dirty="0"/>
              <a:t>many </a:t>
            </a:r>
            <a:r>
              <a:rPr lang="en-US" sz="3200" dirty="0" smtClean="0"/>
              <a:t>abuses</a:t>
            </a:r>
          </a:p>
          <a:p>
            <a:pPr>
              <a:lnSpc>
                <a:spcPct val="90000"/>
              </a:lnSpc>
            </a:pPr>
            <a:r>
              <a:rPr lang="en-US" sz="3200" dirty="0"/>
              <a:t>It must be handled with respect</a:t>
            </a:r>
          </a:p>
          <a:p>
            <a:pPr>
              <a:lnSpc>
                <a:spcPct val="90000"/>
              </a:lnSpc>
            </a:pPr>
            <a:r>
              <a:rPr lang="en-US" sz="3200" dirty="0"/>
              <a:t>It must be understood from the </a:t>
            </a:r>
            <a:r>
              <a:rPr lang="en-US" sz="3200" dirty="0" smtClean="0"/>
              <a:t>Scripture</a:t>
            </a:r>
            <a:endParaRPr lang="en-US" sz="3200" dirty="0"/>
          </a:p>
        </p:txBody>
      </p:sp>
    </p:spTree>
    <p:extLst>
      <p:ext uri="{BB962C8B-B14F-4D97-AF65-F5344CB8AC3E}">
        <p14:creationId xmlns:p14="http://schemas.microsoft.com/office/powerpoint/2010/main" val="215143064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Preventive Church Discipline</a:t>
            </a:r>
          </a:p>
        </p:txBody>
      </p:sp>
      <p:sp>
        <p:nvSpPr>
          <p:cNvPr id="3" name="Content Placeholder 2"/>
          <p:cNvSpPr>
            <a:spLocks noGrp="1"/>
          </p:cNvSpPr>
          <p:nvPr>
            <p:ph idx="1"/>
          </p:nvPr>
        </p:nvSpPr>
        <p:spPr/>
        <p:txBody>
          <a:bodyPr/>
          <a:lstStyle/>
          <a:p>
            <a:r>
              <a:rPr lang="en-US" dirty="0" smtClean="0"/>
              <a:t>It </a:t>
            </a:r>
            <a:r>
              <a:rPr lang="en-US" dirty="0"/>
              <a:t>is </a:t>
            </a:r>
            <a:r>
              <a:rPr lang="en-US" dirty="0" smtClean="0"/>
              <a:t>the </a:t>
            </a:r>
            <a:r>
              <a:rPr lang="en-US" dirty="0"/>
              <a:t>formal responsibility of the </a:t>
            </a:r>
            <a:r>
              <a:rPr lang="en-US" dirty="0" smtClean="0"/>
              <a:t>church</a:t>
            </a:r>
          </a:p>
          <a:p>
            <a:r>
              <a:rPr lang="en-US" dirty="0" smtClean="0"/>
              <a:t>It is the </a:t>
            </a:r>
            <a:r>
              <a:rPr lang="en-US" dirty="0"/>
              <a:t>informal responsibility of all the church members.</a:t>
            </a:r>
          </a:p>
          <a:p>
            <a:endParaRPr lang="en-US" dirty="0"/>
          </a:p>
        </p:txBody>
      </p:sp>
    </p:spTree>
    <p:extLst>
      <p:ext uri="{BB962C8B-B14F-4D97-AF65-F5344CB8AC3E}">
        <p14:creationId xmlns:p14="http://schemas.microsoft.com/office/powerpoint/2010/main" val="42815654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Preventive Church Discipline</a:t>
            </a:r>
          </a:p>
        </p:txBody>
      </p:sp>
      <p:sp>
        <p:nvSpPr>
          <p:cNvPr id="3" name="Content Placeholder 2"/>
          <p:cNvSpPr>
            <a:spLocks noGrp="1"/>
          </p:cNvSpPr>
          <p:nvPr>
            <p:ph idx="1"/>
          </p:nvPr>
        </p:nvSpPr>
        <p:spPr/>
        <p:txBody>
          <a:bodyPr>
            <a:normAutofit/>
          </a:bodyPr>
          <a:lstStyle/>
          <a:p>
            <a:r>
              <a:rPr lang="en-US" dirty="0" smtClean="0"/>
              <a:t>Informal, positive, </a:t>
            </a:r>
            <a:r>
              <a:rPr lang="en-US" dirty="0"/>
              <a:t>preventive discipline</a:t>
            </a:r>
            <a:r>
              <a:rPr lang="en-US" dirty="0" smtClean="0"/>
              <a:t>.</a:t>
            </a:r>
          </a:p>
          <a:p>
            <a:pPr lvl="1"/>
            <a:r>
              <a:rPr lang="en-US" dirty="0" smtClean="0"/>
              <a:t>Col</a:t>
            </a:r>
            <a:r>
              <a:rPr lang="en-US" dirty="0"/>
              <a:t>. 1:28 Him we proclaim, warning everyone and teaching everyone with all wisdom, that we may present everyone mature in Christ. 29 For this I toil, struggling with all his energy that he powerfully works within me.</a:t>
            </a:r>
          </a:p>
        </p:txBody>
      </p:sp>
    </p:spTree>
    <p:extLst>
      <p:ext uri="{BB962C8B-B14F-4D97-AF65-F5344CB8AC3E}">
        <p14:creationId xmlns:p14="http://schemas.microsoft.com/office/powerpoint/2010/main" val="19114103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Preventive Church Discipline</a:t>
            </a:r>
          </a:p>
        </p:txBody>
      </p:sp>
      <p:sp>
        <p:nvSpPr>
          <p:cNvPr id="3" name="Content Placeholder 2"/>
          <p:cNvSpPr>
            <a:spLocks noGrp="1"/>
          </p:cNvSpPr>
          <p:nvPr>
            <p:ph idx="1"/>
          </p:nvPr>
        </p:nvSpPr>
        <p:spPr/>
        <p:txBody>
          <a:bodyPr>
            <a:normAutofit/>
          </a:bodyPr>
          <a:lstStyle/>
          <a:p>
            <a:r>
              <a:rPr lang="en-US" dirty="0" smtClean="0"/>
              <a:t>Informal, positive, </a:t>
            </a:r>
            <a:r>
              <a:rPr lang="en-US" dirty="0"/>
              <a:t>preventive discipline</a:t>
            </a:r>
            <a:r>
              <a:rPr lang="en-US" dirty="0" smtClean="0"/>
              <a:t>.</a:t>
            </a:r>
          </a:p>
          <a:p>
            <a:pPr lvl="1"/>
            <a:r>
              <a:rPr lang="en-US" dirty="0"/>
              <a:t>Col. 3:16 Let the word of Christ dwell in you richly, teaching and admonishing one another in all wisdom, singing psalms and hymns and spiritual songs, with thankfulness in your hearts to God.</a:t>
            </a:r>
          </a:p>
        </p:txBody>
      </p:sp>
    </p:spTree>
    <p:extLst>
      <p:ext uri="{BB962C8B-B14F-4D97-AF65-F5344CB8AC3E}">
        <p14:creationId xmlns:p14="http://schemas.microsoft.com/office/powerpoint/2010/main" val="5266707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Preventive Church Discipline</a:t>
            </a:r>
          </a:p>
        </p:txBody>
      </p:sp>
      <p:sp>
        <p:nvSpPr>
          <p:cNvPr id="3" name="Content Placeholder 2"/>
          <p:cNvSpPr>
            <a:spLocks noGrp="1"/>
          </p:cNvSpPr>
          <p:nvPr>
            <p:ph idx="1"/>
          </p:nvPr>
        </p:nvSpPr>
        <p:spPr/>
        <p:txBody>
          <a:bodyPr>
            <a:normAutofit/>
          </a:bodyPr>
          <a:lstStyle/>
          <a:p>
            <a:r>
              <a:rPr lang="en-US" dirty="0" smtClean="0"/>
              <a:t>Informal, positive, </a:t>
            </a:r>
            <a:r>
              <a:rPr lang="en-US" dirty="0"/>
              <a:t>preventive discipline</a:t>
            </a:r>
            <a:r>
              <a:rPr lang="en-US" dirty="0" smtClean="0"/>
              <a:t>.</a:t>
            </a:r>
          </a:p>
          <a:p>
            <a:pPr lvl="1"/>
            <a:r>
              <a:rPr lang="en-US" dirty="0"/>
              <a:t>Heb. 10:24 And let us consider how to stir up one another to love and good works, 25 not neglecting to meet together, as is the habit of some, but encouraging one another, and all the more as you see the Day drawing near.</a:t>
            </a:r>
          </a:p>
        </p:txBody>
      </p:sp>
    </p:spTree>
    <p:extLst>
      <p:ext uri="{BB962C8B-B14F-4D97-AF65-F5344CB8AC3E}">
        <p14:creationId xmlns:p14="http://schemas.microsoft.com/office/powerpoint/2010/main" val="25993496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Preventive Church Discipline</a:t>
            </a:r>
          </a:p>
        </p:txBody>
      </p:sp>
      <p:sp>
        <p:nvSpPr>
          <p:cNvPr id="3" name="Content Placeholder 2"/>
          <p:cNvSpPr>
            <a:spLocks noGrp="1"/>
          </p:cNvSpPr>
          <p:nvPr>
            <p:ph idx="1"/>
          </p:nvPr>
        </p:nvSpPr>
        <p:spPr/>
        <p:txBody>
          <a:bodyPr>
            <a:normAutofit/>
          </a:bodyPr>
          <a:lstStyle/>
          <a:p>
            <a:r>
              <a:rPr lang="en-US" dirty="0" smtClean="0"/>
              <a:t>Self-discipline.</a:t>
            </a:r>
          </a:p>
          <a:p>
            <a:pPr lvl="1"/>
            <a:r>
              <a:rPr lang="en-US" dirty="0" smtClean="0"/>
              <a:t>It </a:t>
            </a:r>
            <a:r>
              <a:rPr lang="en-US" dirty="0"/>
              <a:t>is only when one fails to discipline himself that the process of corrective discipline from Matthew 18:15-20 comes into </a:t>
            </a:r>
            <a:r>
              <a:rPr lang="en-US" dirty="0" smtClean="0"/>
              <a:t>effect.</a:t>
            </a:r>
          </a:p>
          <a:p>
            <a:pPr lvl="1"/>
            <a:r>
              <a:rPr lang="en-US" dirty="0" smtClean="0"/>
              <a:t>“Self </a:t>
            </a:r>
            <a:r>
              <a:rPr lang="en-US" dirty="0"/>
              <a:t>Discipline is the beginning and end of church discipline because it is the most basic element in all discipline, it is discipline of the most mature </a:t>
            </a:r>
            <a:r>
              <a:rPr lang="en-US" dirty="0" smtClean="0"/>
              <a:t>type” (Jay Adams)</a:t>
            </a:r>
          </a:p>
        </p:txBody>
      </p:sp>
    </p:spTree>
    <p:extLst>
      <p:ext uri="{BB962C8B-B14F-4D97-AF65-F5344CB8AC3E}">
        <p14:creationId xmlns:p14="http://schemas.microsoft.com/office/powerpoint/2010/main" val="26980459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Preventive Church Discipline</a:t>
            </a:r>
          </a:p>
        </p:txBody>
      </p:sp>
      <p:sp>
        <p:nvSpPr>
          <p:cNvPr id="3" name="Content Placeholder 2"/>
          <p:cNvSpPr>
            <a:spLocks noGrp="1"/>
          </p:cNvSpPr>
          <p:nvPr>
            <p:ph idx="1"/>
          </p:nvPr>
        </p:nvSpPr>
        <p:spPr/>
        <p:txBody>
          <a:bodyPr>
            <a:normAutofit/>
          </a:bodyPr>
          <a:lstStyle/>
          <a:p>
            <a:r>
              <a:rPr lang="en-US" dirty="0" smtClean="0"/>
              <a:t>Self-discipline.</a:t>
            </a:r>
          </a:p>
          <a:p>
            <a:pPr lvl="1"/>
            <a:r>
              <a:rPr lang="en-US" dirty="0" smtClean="0"/>
              <a:t>1 Cor. 11:31 </a:t>
            </a:r>
            <a:r>
              <a:rPr lang="en-US" dirty="0"/>
              <a:t>But if we judged ourselves truly, we would not be judged. 32 But when we are judged by the Lord, we are disciplined so that we may not be condemned along with the world.</a:t>
            </a:r>
          </a:p>
        </p:txBody>
      </p:sp>
    </p:spTree>
    <p:extLst>
      <p:ext uri="{BB962C8B-B14F-4D97-AF65-F5344CB8AC3E}">
        <p14:creationId xmlns:p14="http://schemas.microsoft.com/office/powerpoint/2010/main" val="40254894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Corrective </a:t>
            </a:r>
            <a:r>
              <a:rPr lang="en-US" dirty="0" smtClean="0"/>
              <a:t>Church </a:t>
            </a:r>
            <a:r>
              <a:rPr lang="en-US" dirty="0"/>
              <a:t>Discipline</a:t>
            </a:r>
          </a:p>
        </p:txBody>
      </p:sp>
      <p:sp>
        <p:nvSpPr>
          <p:cNvPr id="3" name="Content Placeholder 2"/>
          <p:cNvSpPr>
            <a:spLocks noGrp="1"/>
          </p:cNvSpPr>
          <p:nvPr>
            <p:ph idx="1"/>
          </p:nvPr>
        </p:nvSpPr>
        <p:spPr/>
        <p:txBody>
          <a:bodyPr>
            <a:normAutofit/>
          </a:bodyPr>
          <a:lstStyle/>
          <a:p>
            <a:pPr>
              <a:lnSpc>
                <a:spcPct val="90000"/>
              </a:lnSpc>
            </a:pPr>
            <a:r>
              <a:rPr lang="en-US" sz="3200" dirty="0"/>
              <a:t>Old saying: If everything else fails, </a:t>
            </a:r>
            <a:r>
              <a:rPr lang="en-US" sz="3200" dirty="0" smtClean="0"/>
              <a:t>___________________________</a:t>
            </a:r>
          </a:p>
          <a:p>
            <a:pPr>
              <a:lnSpc>
                <a:spcPct val="90000"/>
              </a:lnSpc>
            </a:pPr>
            <a:endParaRPr lang="en-US" sz="3200" dirty="0"/>
          </a:p>
        </p:txBody>
      </p:sp>
    </p:spTree>
    <p:extLst>
      <p:ext uri="{BB962C8B-B14F-4D97-AF65-F5344CB8AC3E}">
        <p14:creationId xmlns:p14="http://schemas.microsoft.com/office/powerpoint/2010/main" val="206174783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Corrective </a:t>
            </a:r>
            <a:r>
              <a:rPr lang="en-US" dirty="0" smtClean="0"/>
              <a:t>Church </a:t>
            </a:r>
            <a:r>
              <a:rPr lang="en-US" dirty="0"/>
              <a:t>Discipline</a:t>
            </a:r>
          </a:p>
        </p:txBody>
      </p:sp>
      <p:sp>
        <p:nvSpPr>
          <p:cNvPr id="3" name="Content Placeholder 2"/>
          <p:cNvSpPr>
            <a:spLocks noGrp="1"/>
          </p:cNvSpPr>
          <p:nvPr>
            <p:ph idx="1"/>
          </p:nvPr>
        </p:nvSpPr>
        <p:spPr/>
        <p:txBody>
          <a:bodyPr>
            <a:normAutofit/>
          </a:bodyPr>
          <a:lstStyle/>
          <a:p>
            <a:pPr>
              <a:lnSpc>
                <a:spcPct val="90000"/>
              </a:lnSpc>
            </a:pPr>
            <a:r>
              <a:rPr lang="en-US" sz="3200" dirty="0"/>
              <a:t>Matt. 18:</a:t>
            </a:r>
            <a:r>
              <a:rPr lang="en-US" sz="3200" dirty="0" smtClean="0"/>
              <a:t>15</a:t>
            </a:r>
            <a:r>
              <a:rPr lang="en-US" sz="3200" dirty="0"/>
              <a:t> “If your brother sins against you, go and tell him his fault, between you and him alone. If he listens to you, you have gained your brother. 16 But if he does not listen, take one or two others along with you, that every charge may be established by the evidence of two or three witnesses. </a:t>
            </a:r>
          </a:p>
        </p:txBody>
      </p:sp>
    </p:spTree>
    <p:extLst>
      <p:ext uri="{BB962C8B-B14F-4D97-AF65-F5344CB8AC3E}">
        <p14:creationId xmlns:p14="http://schemas.microsoft.com/office/powerpoint/2010/main" val="8702384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Corrective </a:t>
            </a:r>
            <a:r>
              <a:rPr lang="en-US" dirty="0" smtClean="0"/>
              <a:t>Church </a:t>
            </a:r>
            <a:r>
              <a:rPr lang="en-US" dirty="0"/>
              <a:t>Discipline</a:t>
            </a:r>
          </a:p>
        </p:txBody>
      </p:sp>
      <p:sp>
        <p:nvSpPr>
          <p:cNvPr id="3" name="Content Placeholder 2"/>
          <p:cNvSpPr>
            <a:spLocks noGrp="1"/>
          </p:cNvSpPr>
          <p:nvPr>
            <p:ph idx="1"/>
          </p:nvPr>
        </p:nvSpPr>
        <p:spPr/>
        <p:txBody>
          <a:bodyPr>
            <a:normAutofit/>
          </a:bodyPr>
          <a:lstStyle/>
          <a:p>
            <a:pPr>
              <a:lnSpc>
                <a:spcPct val="90000"/>
              </a:lnSpc>
            </a:pPr>
            <a:r>
              <a:rPr lang="en-US" sz="3200" dirty="0"/>
              <a:t>Matt. 18</a:t>
            </a:r>
            <a:r>
              <a:rPr lang="en-US" sz="3200" dirty="0" smtClean="0"/>
              <a:t>:17 </a:t>
            </a:r>
            <a:r>
              <a:rPr lang="en-US" sz="3200" dirty="0"/>
              <a:t>If he refuses to listen to them, tell it to the church. And if he refuses to listen even to the church, let him be to you as a Gentile and a </a:t>
            </a:r>
            <a:r>
              <a:rPr lang="en-US" sz="3200" dirty="0" smtClean="0"/>
              <a:t>tax collector.</a:t>
            </a:r>
            <a:r>
              <a:rPr lang="en-US" sz="3200" dirty="0"/>
              <a:t> 18 Truly, I say to you, whatever you bind on earth shall be bound in heaven, and whatever you loose on earth shall be loosed in heaven.</a:t>
            </a:r>
          </a:p>
        </p:txBody>
      </p:sp>
    </p:spTree>
    <p:extLst>
      <p:ext uri="{BB962C8B-B14F-4D97-AF65-F5344CB8AC3E}">
        <p14:creationId xmlns:p14="http://schemas.microsoft.com/office/powerpoint/2010/main" val="31210042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Corrective </a:t>
            </a:r>
            <a:r>
              <a:rPr lang="en-US" dirty="0" smtClean="0"/>
              <a:t>Church </a:t>
            </a:r>
            <a:r>
              <a:rPr lang="en-US" dirty="0"/>
              <a:t>Discipline</a:t>
            </a:r>
          </a:p>
        </p:txBody>
      </p:sp>
      <p:sp>
        <p:nvSpPr>
          <p:cNvPr id="3" name="Content Placeholder 2"/>
          <p:cNvSpPr>
            <a:spLocks noGrp="1"/>
          </p:cNvSpPr>
          <p:nvPr>
            <p:ph idx="1"/>
          </p:nvPr>
        </p:nvSpPr>
        <p:spPr/>
        <p:txBody>
          <a:bodyPr>
            <a:normAutofit/>
          </a:bodyPr>
          <a:lstStyle/>
          <a:p>
            <a:pPr>
              <a:lnSpc>
                <a:spcPct val="90000"/>
              </a:lnSpc>
            </a:pPr>
            <a:r>
              <a:rPr lang="en-US" sz="3200" dirty="0"/>
              <a:t>Matt. 18</a:t>
            </a:r>
            <a:r>
              <a:rPr lang="en-US" sz="3200" dirty="0" smtClean="0"/>
              <a:t>:19 </a:t>
            </a:r>
            <a:r>
              <a:rPr lang="en-US" sz="3200" dirty="0"/>
              <a:t>Again I say to you, if two of you agree on earth about anything they ask, it will be done for them by my Father in heaven. 20 For where two or three are gathered in my name, there am I among them.”</a:t>
            </a:r>
          </a:p>
        </p:txBody>
      </p:sp>
    </p:spTree>
    <p:extLst>
      <p:ext uri="{BB962C8B-B14F-4D97-AF65-F5344CB8AC3E}">
        <p14:creationId xmlns:p14="http://schemas.microsoft.com/office/powerpoint/2010/main" val="9797971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dirty="0"/>
              <a:t>Introduction to Church Discipline</a:t>
            </a:r>
          </a:p>
        </p:txBody>
      </p:sp>
      <p:sp>
        <p:nvSpPr>
          <p:cNvPr id="15363" name="Rectangle 3"/>
          <p:cNvSpPr>
            <a:spLocks noGrp="1" noChangeArrowheads="1"/>
          </p:cNvSpPr>
          <p:nvPr>
            <p:ph idx="1"/>
          </p:nvPr>
        </p:nvSpPr>
        <p:spPr/>
        <p:txBody>
          <a:bodyPr/>
          <a:lstStyle/>
          <a:p>
            <a:r>
              <a:rPr lang="en-US" dirty="0" smtClean="0"/>
              <a:t>TRBC Constitution Article 5 and Section</a:t>
            </a:r>
            <a:endParaRPr lang="en-US" dirty="0"/>
          </a:p>
          <a:p>
            <a:r>
              <a:rPr lang="en-US" dirty="0" smtClean="0"/>
              <a:t>References </a:t>
            </a:r>
            <a:r>
              <a:rPr lang="en-US" dirty="0"/>
              <a:t>– </a:t>
            </a:r>
          </a:p>
          <a:p>
            <a:pPr lvl="1"/>
            <a:r>
              <a:rPr lang="en-US" i="1" dirty="0" smtClean="0"/>
              <a:t>Biblical Church Discipline</a:t>
            </a:r>
            <a:r>
              <a:rPr lang="en-US" dirty="0" smtClean="0"/>
              <a:t> </a:t>
            </a:r>
            <a:r>
              <a:rPr lang="en-US" dirty="0"/>
              <a:t>by Jay Adams</a:t>
            </a:r>
          </a:p>
          <a:p>
            <a:pPr lvl="1"/>
            <a:r>
              <a:rPr lang="en-US" i="1" dirty="0" smtClean="0"/>
              <a:t>Biblical </a:t>
            </a:r>
            <a:r>
              <a:rPr lang="en-US" i="1" dirty="0"/>
              <a:t>Church </a:t>
            </a:r>
            <a:r>
              <a:rPr lang="en-US" i="1" dirty="0" smtClean="0"/>
              <a:t>Discipline </a:t>
            </a:r>
            <a:r>
              <a:rPr lang="en-US" dirty="0"/>
              <a:t>by Daniel E. </a:t>
            </a:r>
            <a:r>
              <a:rPr lang="en-US" dirty="0" smtClean="0"/>
              <a:t>Ray</a:t>
            </a:r>
          </a:p>
          <a:p>
            <a:r>
              <a:rPr lang="en-US" dirty="0"/>
              <a:t>Reformed History</a:t>
            </a:r>
          </a:p>
          <a:p>
            <a:pPr lvl="1"/>
            <a:r>
              <a:rPr lang="en-US" dirty="0"/>
              <a:t>Called a mark of the true Church in the Belgic confession</a:t>
            </a:r>
            <a:r>
              <a:rPr lang="en-US" dirty="0" smtClean="0"/>
              <a:t>.</a:t>
            </a:r>
          </a:p>
          <a:p>
            <a:pPr lvl="1"/>
            <a:r>
              <a:rPr lang="en-US" dirty="0"/>
              <a:t>Included in the 1689 confession and its predecessors, the Westminster and </a:t>
            </a:r>
            <a:r>
              <a:rPr lang="en-US" dirty="0" smtClean="0"/>
              <a:t>Savoy</a:t>
            </a:r>
            <a:endParaRPr lang="en-US" dirty="0"/>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dissolve">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dissolve">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dissolve">
                                      <p:cBhvr>
                                        <p:cTn id="17" dur="500"/>
                                        <p:tgtEl>
                                          <p:spTgt spid="15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dissolve">
                                      <p:cBhvr>
                                        <p:cTn id="22" dur="500"/>
                                        <p:tgtEl>
                                          <p:spTgt spid="153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dissolve">
                                      <p:cBhvr>
                                        <p:cTn id="27" dur="500"/>
                                        <p:tgtEl>
                                          <p:spTgt spid="153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5363">
                                            <p:txEl>
                                              <p:pRg st="5" end="5"/>
                                            </p:txEl>
                                          </p:spTgt>
                                        </p:tgtEl>
                                        <p:attrNameLst>
                                          <p:attrName>style.visibility</p:attrName>
                                        </p:attrNameLst>
                                      </p:cBhvr>
                                      <p:to>
                                        <p:strVal val="visible"/>
                                      </p:to>
                                    </p:set>
                                    <p:animEffect transition="in" filter="dissolve">
                                      <p:cBhvr>
                                        <p:cTn id="32" dur="500"/>
                                        <p:tgtEl>
                                          <p:spTgt spid="1536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5363">
                                            <p:txEl>
                                              <p:pRg st="6" end="6"/>
                                            </p:txEl>
                                          </p:spTgt>
                                        </p:tgtEl>
                                        <p:attrNameLst>
                                          <p:attrName>style.visibility</p:attrName>
                                        </p:attrNameLst>
                                      </p:cBhvr>
                                      <p:to>
                                        <p:strVal val="visible"/>
                                      </p:to>
                                    </p:set>
                                    <p:animEffect transition="in" filter="dissolve">
                                      <p:cBhvr>
                                        <p:cTn id="37" dur="500"/>
                                        <p:tgtEl>
                                          <p:spTgt spid="153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Corrective </a:t>
            </a:r>
            <a:r>
              <a:rPr lang="en-US" dirty="0" smtClean="0"/>
              <a:t>Church </a:t>
            </a:r>
            <a:r>
              <a:rPr lang="en-US" dirty="0"/>
              <a:t>Discipline</a:t>
            </a:r>
          </a:p>
        </p:txBody>
      </p:sp>
      <p:sp>
        <p:nvSpPr>
          <p:cNvPr id="3" name="Content Placeholder 2"/>
          <p:cNvSpPr>
            <a:spLocks noGrp="1"/>
          </p:cNvSpPr>
          <p:nvPr>
            <p:ph idx="1"/>
          </p:nvPr>
        </p:nvSpPr>
        <p:spPr/>
        <p:txBody>
          <a:bodyPr>
            <a:normAutofit/>
          </a:bodyPr>
          <a:lstStyle/>
          <a:p>
            <a:pPr>
              <a:lnSpc>
                <a:spcPct val="90000"/>
              </a:lnSpc>
            </a:pPr>
            <a:r>
              <a:rPr lang="en-US" sz="3200" dirty="0"/>
              <a:t>This pertains to the management of difficulties and the  correction of offenses as they arise in doctrine and practice</a:t>
            </a:r>
            <a:r>
              <a:rPr lang="en-US" sz="3200" dirty="0" smtClean="0"/>
              <a:t>.</a:t>
            </a:r>
            <a:endParaRPr lang="en-US" sz="3200" dirty="0"/>
          </a:p>
        </p:txBody>
      </p:sp>
    </p:spTree>
    <p:extLst>
      <p:ext uri="{BB962C8B-B14F-4D97-AF65-F5344CB8AC3E}">
        <p14:creationId xmlns:p14="http://schemas.microsoft.com/office/powerpoint/2010/main" val="29969787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Corrective </a:t>
            </a:r>
            <a:r>
              <a:rPr lang="en-US" dirty="0" smtClean="0"/>
              <a:t>Church </a:t>
            </a:r>
            <a:r>
              <a:rPr lang="en-US" dirty="0"/>
              <a:t>Discipline</a:t>
            </a:r>
          </a:p>
        </p:txBody>
      </p:sp>
      <p:sp>
        <p:nvSpPr>
          <p:cNvPr id="3" name="Content Placeholder 2"/>
          <p:cNvSpPr>
            <a:spLocks noGrp="1"/>
          </p:cNvSpPr>
          <p:nvPr>
            <p:ph idx="1"/>
          </p:nvPr>
        </p:nvSpPr>
        <p:spPr/>
        <p:txBody>
          <a:bodyPr>
            <a:normAutofit/>
          </a:bodyPr>
          <a:lstStyle/>
          <a:p>
            <a:pPr>
              <a:lnSpc>
                <a:spcPct val="90000"/>
              </a:lnSpc>
            </a:pPr>
            <a:r>
              <a:rPr lang="en-US" sz="3200" dirty="0" smtClean="0"/>
              <a:t>It </a:t>
            </a:r>
            <a:r>
              <a:rPr lang="en-US" sz="3200" dirty="0"/>
              <a:t>varies from mild to severe, the common forms are</a:t>
            </a:r>
            <a:r>
              <a:rPr lang="en-US" sz="3200" dirty="0" smtClean="0"/>
              <a:t>:</a:t>
            </a:r>
          </a:p>
          <a:p>
            <a:pPr lvl="1">
              <a:lnSpc>
                <a:spcPct val="90000"/>
              </a:lnSpc>
            </a:pPr>
            <a:r>
              <a:rPr lang="en-US" sz="2800" dirty="0" smtClean="0"/>
              <a:t>Admonish</a:t>
            </a:r>
          </a:p>
          <a:p>
            <a:pPr lvl="2">
              <a:lnSpc>
                <a:spcPct val="90000"/>
              </a:lnSpc>
            </a:pPr>
            <a:r>
              <a:rPr lang="en-US" dirty="0"/>
              <a:t>L</a:t>
            </a:r>
            <a:r>
              <a:rPr lang="en-US" dirty="0" smtClean="0"/>
              <a:t>ovingly </a:t>
            </a:r>
            <a:r>
              <a:rPr lang="en-US" dirty="0"/>
              <a:t>come along side, in private, and call attention to a particular neglected duty or sin and urge them on to performance</a:t>
            </a:r>
            <a:r>
              <a:rPr lang="en-US" dirty="0" smtClean="0"/>
              <a:t>.</a:t>
            </a:r>
          </a:p>
          <a:p>
            <a:pPr lvl="1">
              <a:lnSpc>
                <a:spcPct val="90000"/>
              </a:lnSpc>
            </a:pPr>
            <a:r>
              <a:rPr lang="en-US" dirty="0" smtClean="0"/>
              <a:t>Rebuke</a:t>
            </a:r>
            <a:endParaRPr lang="en-US" dirty="0"/>
          </a:p>
          <a:p>
            <a:pPr lvl="2">
              <a:lnSpc>
                <a:spcPct val="90000"/>
              </a:lnSpc>
            </a:pPr>
            <a:r>
              <a:rPr lang="en-US" dirty="0"/>
              <a:t>C</a:t>
            </a:r>
            <a:r>
              <a:rPr lang="en-US" dirty="0" smtClean="0"/>
              <a:t>onfront </a:t>
            </a:r>
            <a:r>
              <a:rPr lang="en-US" dirty="0"/>
              <a:t>with the intent of proving and substantiating an accusation of unbiblical conduct or belief</a:t>
            </a:r>
            <a:r>
              <a:rPr lang="en-US" dirty="0" smtClean="0"/>
              <a:t>.</a:t>
            </a:r>
            <a:endParaRPr lang="en-US" dirty="0"/>
          </a:p>
        </p:txBody>
      </p:sp>
    </p:spTree>
    <p:extLst>
      <p:ext uri="{BB962C8B-B14F-4D97-AF65-F5344CB8AC3E}">
        <p14:creationId xmlns:p14="http://schemas.microsoft.com/office/powerpoint/2010/main" val="18109175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Corrective </a:t>
            </a:r>
            <a:r>
              <a:rPr lang="en-US" dirty="0" smtClean="0"/>
              <a:t>Church </a:t>
            </a:r>
            <a:r>
              <a:rPr lang="en-US" dirty="0"/>
              <a:t>Discipline</a:t>
            </a:r>
          </a:p>
        </p:txBody>
      </p:sp>
      <p:sp>
        <p:nvSpPr>
          <p:cNvPr id="3" name="Content Placeholder 2"/>
          <p:cNvSpPr>
            <a:spLocks noGrp="1"/>
          </p:cNvSpPr>
          <p:nvPr>
            <p:ph idx="1"/>
          </p:nvPr>
        </p:nvSpPr>
        <p:spPr/>
        <p:txBody>
          <a:bodyPr>
            <a:normAutofit/>
          </a:bodyPr>
          <a:lstStyle/>
          <a:p>
            <a:pPr>
              <a:lnSpc>
                <a:spcPct val="90000"/>
              </a:lnSpc>
            </a:pPr>
            <a:r>
              <a:rPr lang="en-US" sz="3200" dirty="0" smtClean="0"/>
              <a:t>It </a:t>
            </a:r>
            <a:r>
              <a:rPr lang="en-US" sz="3200" dirty="0"/>
              <a:t>varies from mild to severe, the common forms are</a:t>
            </a:r>
            <a:r>
              <a:rPr lang="en-US" sz="3200" dirty="0" smtClean="0"/>
              <a:t>:</a:t>
            </a:r>
          </a:p>
          <a:p>
            <a:pPr lvl="1">
              <a:lnSpc>
                <a:spcPct val="90000"/>
              </a:lnSpc>
            </a:pPr>
            <a:r>
              <a:rPr lang="en-US" sz="2800" dirty="0" smtClean="0"/>
              <a:t>Excommunication</a:t>
            </a:r>
            <a:endParaRPr lang="en-US" sz="2800" dirty="0"/>
          </a:p>
          <a:p>
            <a:pPr lvl="2">
              <a:lnSpc>
                <a:spcPct val="90000"/>
              </a:lnSpc>
            </a:pPr>
            <a:r>
              <a:rPr lang="en-US" dirty="0"/>
              <a:t>T</a:t>
            </a:r>
            <a:r>
              <a:rPr lang="en-US" dirty="0" smtClean="0"/>
              <a:t>he </a:t>
            </a:r>
            <a:r>
              <a:rPr lang="en-US" dirty="0"/>
              <a:t>final form of Loving Church Discipline is the formal discipline where one who has enjoyed the privileges and blessings of the local church, who has remained unrepentant</a:t>
            </a:r>
            <a:r>
              <a:rPr lang="en-US" dirty="0" smtClean="0"/>
              <a:t>, </a:t>
            </a:r>
            <a:r>
              <a:rPr lang="en-US" dirty="0"/>
              <a:t>after all other forms of discipline have been exhausted, is excluded from communion and all privileges of membership</a:t>
            </a:r>
            <a:r>
              <a:rPr lang="en-US" dirty="0" smtClean="0"/>
              <a:t>. </a:t>
            </a:r>
          </a:p>
          <a:p>
            <a:pPr lvl="1">
              <a:lnSpc>
                <a:spcPct val="90000"/>
              </a:lnSpc>
            </a:pPr>
            <a:endParaRPr lang="en-US" dirty="0"/>
          </a:p>
          <a:p>
            <a:pPr lvl="1">
              <a:lnSpc>
                <a:spcPct val="90000"/>
              </a:lnSpc>
            </a:pPr>
            <a:endParaRPr lang="en-US" sz="2800" dirty="0"/>
          </a:p>
        </p:txBody>
      </p:sp>
    </p:spTree>
    <p:extLst>
      <p:ext uri="{BB962C8B-B14F-4D97-AF65-F5344CB8AC3E}">
        <p14:creationId xmlns:p14="http://schemas.microsoft.com/office/powerpoint/2010/main" val="7233190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1"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Corrective </a:t>
            </a:r>
            <a:r>
              <a:rPr lang="en-US" dirty="0" smtClean="0"/>
              <a:t>Church </a:t>
            </a:r>
            <a:r>
              <a:rPr lang="en-US" dirty="0"/>
              <a:t>Discipline</a:t>
            </a:r>
          </a:p>
        </p:txBody>
      </p:sp>
      <p:sp>
        <p:nvSpPr>
          <p:cNvPr id="3" name="Content Placeholder 2"/>
          <p:cNvSpPr>
            <a:spLocks noGrp="1"/>
          </p:cNvSpPr>
          <p:nvPr>
            <p:ph idx="1"/>
          </p:nvPr>
        </p:nvSpPr>
        <p:spPr/>
        <p:txBody>
          <a:bodyPr>
            <a:normAutofit/>
          </a:bodyPr>
          <a:lstStyle/>
          <a:p>
            <a:pPr>
              <a:lnSpc>
                <a:spcPct val="90000"/>
              </a:lnSpc>
            </a:pPr>
            <a:r>
              <a:rPr lang="en-US" sz="3200" dirty="0" smtClean="0"/>
              <a:t>It </a:t>
            </a:r>
            <a:r>
              <a:rPr lang="en-US" sz="3200" dirty="0"/>
              <a:t>varies from mild to severe, the common forms are</a:t>
            </a:r>
            <a:r>
              <a:rPr lang="en-US" sz="3200" dirty="0" smtClean="0"/>
              <a:t>:</a:t>
            </a:r>
          </a:p>
          <a:p>
            <a:pPr lvl="1">
              <a:lnSpc>
                <a:spcPct val="90000"/>
              </a:lnSpc>
            </a:pPr>
            <a:r>
              <a:rPr lang="en-US" sz="2800" dirty="0" smtClean="0"/>
              <a:t>Excommunication</a:t>
            </a:r>
            <a:endParaRPr lang="en-US" sz="2800" dirty="0"/>
          </a:p>
          <a:p>
            <a:pPr lvl="2">
              <a:lnSpc>
                <a:spcPct val="90000"/>
              </a:lnSpc>
            </a:pPr>
            <a:r>
              <a:rPr lang="en-US" dirty="0"/>
              <a:t>However they are not excluded from attending—we want them to sit under the preaching of the Word, that God would deal with them.  Unbelievers are welcome to all services.</a:t>
            </a:r>
          </a:p>
          <a:p>
            <a:pPr lvl="1">
              <a:lnSpc>
                <a:spcPct val="90000"/>
              </a:lnSpc>
            </a:pPr>
            <a:endParaRPr lang="en-US" dirty="0"/>
          </a:p>
          <a:p>
            <a:pPr lvl="1">
              <a:lnSpc>
                <a:spcPct val="90000"/>
              </a:lnSpc>
            </a:pPr>
            <a:endParaRPr lang="en-US" sz="2800" dirty="0"/>
          </a:p>
        </p:txBody>
      </p:sp>
    </p:spTree>
    <p:extLst>
      <p:ext uri="{BB962C8B-B14F-4D97-AF65-F5344CB8AC3E}">
        <p14:creationId xmlns:p14="http://schemas.microsoft.com/office/powerpoint/2010/main" val="12323950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a:t>The Necessity of Church Discipline</a:t>
            </a:r>
            <a:endParaRPr lang="en-US" dirty="0"/>
          </a:p>
        </p:txBody>
      </p:sp>
      <p:sp>
        <p:nvSpPr>
          <p:cNvPr id="3" name="Content Placeholder 2"/>
          <p:cNvSpPr>
            <a:spLocks noGrp="1"/>
          </p:cNvSpPr>
          <p:nvPr>
            <p:ph idx="1"/>
          </p:nvPr>
        </p:nvSpPr>
        <p:spPr/>
        <p:txBody>
          <a:bodyPr>
            <a:normAutofit/>
          </a:bodyPr>
          <a:lstStyle/>
          <a:p>
            <a:r>
              <a:rPr lang="en-US" dirty="0"/>
              <a:t>Necessary when:</a:t>
            </a:r>
          </a:p>
          <a:p>
            <a:pPr lvl="1"/>
            <a:r>
              <a:rPr lang="en-US" dirty="0" smtClean="0"/>
              <a:t>Disorderly </a:t>
            </a:r>
            <a:r>
              <a:rPr lang="en-US" dirty="0"/>
              <a:t>or scandalous conduct which may be classed as immoral appears among a member of the church</a:t>
            </a:r>
            <a:r>
              <a:rPr lang="en-US" dirty="0" smtClean="0"/>
              <a:t>.</a:t>
            </a:r>
          </a:p>
          <a:p>
            <a:pPr lvl="1"/>
            <a:r>
              <a:rPr lang="en-US" dirty="0"/>
              <a:t>When a member persists in promoting or spreading false teaching of doctrine which are more serious that they must be classified Heretic, after much patience and instruction</a:t>
            </a:r>
            <a:r>
              <a:rPr lang="en-US" dirty="0" smtClean="0"/>
              <a:t>.</a:t>
            </a:r>
          </a:p>
          <a:p>
            <a:pPr marL="36576" indent="0">
              <a:buNone/>
            </a:pPr>
            <a:endParaRPr lang="en-US" dirty="0"/>
          </a:p>
        </p:txBody>
      </p:sp>
    </p:spTree>
    <p:extLst>
      <p:ext uri="{BB962C8B-B14F-4D97-AF65-F5344CB8AC3E}">
        <p14:creationId xmlns:p14="http://schemas.microsoft.com/office/powerpoint/2010/main" val="248369749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a:t>The Necessity of Church Discipline</a:t>
            </a:r>
            <a:endParaRPr lang="en-US" dirty="0"/>
          </a:p>
        </p:txBody>
      </p:sp>
      <p:sp>
        <p:nvSpPr>
          <p:cNvPr id="3" name="Content Placeholder 2"/>
          <p:cNvSpPr>
            <a:spLocks noGrp="1"/>
          </p:cNvSpPr>
          <p:nvPr>
            <p:ph idx="1"/>
          </p:nvPr>
        </p:nvSpPr>
        <p:spPr/>
        <p:txBody>
          <a:bodyPr>
            <a:normAutofit/>
          </a:bodyPr>
          <a:lstStyle/>
          <a:p>
            <a:r>
              <a:rPr lang="en-US" dirty="0"/>
              <a:t>Necessary when:</a:t>
            </a:r>
          </a:p>
          <a:p>
            <a:pPr lvl="1"/>
            <a:r>
              <a:rPr lang="en-US" dirty="0"/>
              <a:t>When any visible or discovered sin is willfully and continually indulged in after clear and repeated warnings</a:t>
            </a:r>
            <a:r>
              <a:rPr lang="en-US" dirty="0" smtClean="0"/>
              <a:t>.</a:t>
            </a:r>
          </a:p>
          <a:p>
            <a:pPr lvl="2"/>
            <a:r>
              <a:rPr lang="en-US" dirty="0"/>
              <a:t>Matthew 18 does not say “If a brother sins a A GROSS AND SCANDALOUS SIN against you, but if your brothers sins against you and will not repent</a:t>
            </a:r>
            <a:r>
              <a:rPr lang="en-US" dirty="0" smtClean="0"/>
              <a:t>.</a:t>
            </a:r>
          </a:p>
          <a:p>
            <a:pPr lvl="2"/>
            <a:endParaRPr lang="en-US" dirty="0" smtClean="0"/>
          </a:p>
          <a:p>
            <a:pPr marL="36576" indent="0">
              <a:buNone/>
            </a:pPr>
            <a:endParaRPr lang="en-US" dirty="0"/>
          </a:p>
        </p:txBody>
      </p:sp>
    </p:spTree>
    <p:extLst>
      <p:ext uri="{BB962C8B-B14F-4D97-AF65-F5344CB8AC3E}">
        <p14:creationId xmlns:p14="http://schemas.microsoft.com/office/powerpoint/2010/main" val="640589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a:t>The Purpose and Goals of Church Discipline</a:t>
            </a:r>
            <a:endParaRPr lang="en-US" dirty="0"/>
          </a:p>
        </p:txBody>
      </p:sp>
      <p:sp>
        <p:nvSpPr>
          <p:cNvPr id="3" name="Content Placeholder 2"/>
          <p:cNvSpPr>
            <a:spLocks noGrp="1"/>
          </p:cNvSpPr>
          <p:nvPr>
            <p:ph idx="1"/>
          </p:nvPr>
        </p:nvSpPr>
        <p:spPr/>
        <p:txBody>
          <a:bodyPr/>
          <a:lstStyle/>
          <a:p>
            <a:r>
              <a:rPr lang="en-US" dirty="0"/>
              <a:t>With respect to Christ: The vindication and honor of His Name</a:t>
            </a:r>
            <a:r>
              <a:rPr lang="en-US" dirty="0" smtClean="0"/>
              <a:t>.</a:t>
            </a:r>
          </a:p>
          <a:p>
            <a:r>
              <a:rPr lang="en-US" dirty="0"/>
              <a:t>With respect to the offender: To reclaim the offender from the bondage of the offense. This is removal of the sin from the sinner, not removal of the sinner</a:t>
            </a:r>
            <a:r>
              <a:rPr lang="en-US" dirty="0" smtClean="0"/>
              <a:t>.</a:t>
            </a:r>
            <a:endParaRPr lang="en-US" dirty="0"/>
          </a:p>
        </p:txBody>
      </p:sp>
    </p:spTree>
    <p:extLst>
      <p:ext uri="{BB962C8B-B14F-4D97-AF65-F5344CB8AC3E}">
        <p14:creationId xmlns:p14="http://schemas.microsoft.com/office/powerpoint/2010/main" val="89343680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a:t>The Purpose and Goals of Church Discipline</a:t>
            </a:r>
            <a:endParaRPr lang="en-US" dirty="0"/>
          </a:p>
        </p:txBody>
      </p:sp>
      <p:sp>
        <p:nvSpPr>
          <p:cNvPr id="3" name="Content Placeholder 2"/>
          <p:cNvSpPr>
            <a:spLocks noGrp="1"/>
          </p:cNvSpPr>
          <p:nvPr>
            <p:ph idx="1"/>
          </p:nvPr>
        </p:nvSpPr>
        <p:spPr/>
        <p:txBody>
          <a:bodyPr/>
          <a:lstStyle/>
          <a:p>
            <a:r>
              <a:rPr lang="en-US" dirty="0"/>
              <a:t>In Excommunication, the church seeks restoration of the person to Christ, not judgment of the soul, which Christ will do on Judgment Day.</a:t>
            </a:r>
          </a:p>
          <a:p>
            <a:r>
              <a:rPr lang="en-US" dirty="0"/>
              <a:t>It is not an attempt to know the heart, but rather a declaration of what the offender has already shown him or herself to be. </a:t>
            </a:r>
          </a:p>
        </p:txBody>
      </p:sp>
    </p:spTree>
    <p:extLst>
      <p:ext uri="{BB962C8B-B14F-4D97-AF65-F5344CB8AC3E}">
        <p14:creationId xmlns:p14="http://schemas.microsoft.com/office/powerpoint/2010/main" val="10804333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a:t>The Purpose and Goals of Church Discipline</a:t>
            </a:r>
            <a:endParaRPr lang="en-US" dirty="0"/>
          </a:p>
        </p:txBody>
      </p:sp>
      <p:sp>
        <p:nvSpPr>
          <p:cNvPr id="3" name="Content Placeholder 2"/>
          <p:cNvSpPr>
            <a:spLocks noGrp="1"/>
          </p:cNvSpPr>
          <p:nvPr>
            <p:ph idx="1"/>
          </p:nvPr>
        </p:nvSpPr>
        <p:spPr/>
        <p:txBody>
          <a:bodyPr/>
          <a:lstStyle/>
          <a:p>
            <a:r>
              <a:rPr lang="en-US" dirty="0"/>
              <a:t>Members are admitted to the church in the first place because of their profession and life of following Christ and desire to obey the Word and the leaders of the Church.</a:t>
            </a:r>
          </a:p>
          <a:p>
            <a:r>
              <a:rPr lang="en-US" dirty="0" smtClean="0"/>
              <a:t>Excommunication </a:t>
            </a:r>
            <a:r>
              <a:rPr lang="en-US" dirty="0"/>
              <a:t>is warranted only as a last resort, after all other attempts have been exhausted.</a:t>
            </a:r>
          </a:p>
        </p:txBody>
      </p:sp>
    </p:spTree>
    <p:extLst>
      <p:ext uri="{BB962C8B-B14F-4D97-AF65-F5344CB8AC3E}">
        <p14:creationId xmlns:p14="http://schemas.microsoft.com/office/powerpoint/2010/main" val="34564643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a:t>The Purpose and Goals of Church Discipline</a:t>
            </a:r>
            <a:endParaRPr lang="en-US" dirty="0"/>
          </a:p>
        </p:txBody>
      </p:sp>
      <p:sp>
        <p:nvSpPr>
          <p:cNvPr id="3" name="Content Placeholder 2"/>
          <p:cNvSpPr>
            <a:spLocks noGrp="1"/>
          </p:cNvSpPr>
          <p:nvPr>
            <p:ph idx="1"/>
          </p:nvPr>
        </p:nvSpPr>
        <p:spPr/>
        <p:txBody>
          <a:bodyPr/>
          <a:lstStyle/>
          <a:p>
            <a:r>
              <a:rPr lang="en-US" dirty="0" smtClean="0"/>
              <a:t>With </a:t>
            </a:r>
            <a:r>
              <a:rPr lang="en-US" dirty="0"/>
              <a:t>respect to the local church: To purify the church and discourage others from sin.</a:t>
            </a:r>
          </a:p>
          <a:p>
            <a:pPr lvl="1"/>
            <a:r>
              <a:rPr lang="en-US" dirty="0"/>
              <a:t>It has been said that, He who spares the guilty harms the innocent</a:t>
            </a:r>
            <a:r>
              <a:rPr lang="en-US" dirty="0" smtClean="0"/>
              <a:t>”</a:t>
            </a:r>
          </a:p>
          <a:p>
            <a:r>
              <a:rPr lang="en-US" dirty="0"/>
              <a:t>With respect to the world: To preserve the Church’s integrity and credibility as the institution which “practices what it preaches.</a:t>
            </a:r>
            <a:r>
              <a:rPr lang="en-US" dirty="0" smtClean="0"/>
              <a:t>”</a:t>
            </a:r>
            <a:endParaRPr lang="en-US" dirty="0"/>
          </a:p>
          <a:p>
            <a:endParaRPr lang="en-US" dirty="0"/>
          </a:p>
        </p:txBody>
      </p:sp>
    </p:spTree>
    <p:extLst>
      <p:ext uri="{BB962C8B-B14F-4D97-AF65-F5344CB8AC3E}">
        <p14:creationId xmlns:p14="http://schemas.microsoft.com/office/powerpoint/2010/main" val="5007447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dirty="0"/>
              <a:t>Introduction to Church Discipline</a:t>
            </a:r>
          </a:p>
        </p:txBody>
      </p:sp>
      <p:sp>
        <p:nvSpPr>
          <p:cNvPr id="15363" name="Rectangle 3"/>
          <p:cNvSpPr>
            <a:spLocks noGrp="1" noChangeArrowheads="1"/>
          </p:cNvSpPr>
          <p:nvPr>
            <p:ph idx="1"/>
          </p:nvPr>
        </p:nvSpPr>
        <p:spPr/>
        <p:txBody>
          <a:bodyPr>
            <a:normAutofit/>
          </a:bodyPr>
          <a:lstStyle/>
          <a:p>
            <a:r>
              <a:rPr lang="en-US" dirty="0" smtClean="0"/>
              <a:t>Heb. 12:4 </a:t>
            </a:r>
            <a:r>
              <a:rPr lang="en-US" dirty="0"/>
              <a:t>In your struggle against sin you have not yet resisted to the point of shedding your blood. 5 And have you forgotten the exhortation that addresses you as sons</a:t>
            </a:r>
            <a:r>
              <a:rPr lang="en-US" dirty="0" smtClean="0"/>
              <a:t>? “</a:t>
            </a:r>
            <a:r>
              <a:rPr lang="en-US" dirty="0"/>
              <a:t>My son, do not regard lightly the discipline of the Lord</a:t>
            </a:r>
            <a:r>
              <a:rPr lang="en-US" dirty="0" smtClean="0"/>
              <a:t>, nor </a:t>
            </a:r>
            <a:r>
              <a:rPr lang="en-US" dirty="0"/>
              <a:t>be weary when reproved by him. </a:t>
            </a:r>
            <a:r>
              <a:rPr lang="en-US" dirty="0" smtClean="0"/>
              <a:t>6 For </a:t>
            </a:r>
            <a:r>
              <a:rPr lang="en-US" dirty="0"/>
              <a:t>the Lord disciplines the one he loves</a:t>
            </a:r>
            <a:r>
              <a:rPr lang="en-US" dirty="0" smtClean="0"/>
              <a:t>, and </a:t>
            </a:r>
            <a:r>
              <a:rPr lang="en-US" dirty="0"/>
              <a:t>chastises every son whom he receives.”</a:t>
            </a:r>
            <a:endParaRPr lang="en-US" dirty="0" smtClean="0"/>
          </a:p>
          <a:p>
            <a:endParaRPr lang="en-US" dirty="0"/>
          </a:p>
          <a:p>
            <a:endParaRPr lang="en-US" dirty="0"/>
          </a:p>
        </p:txBody>
      </p:sp>
    </p:spTree>
    <p:extLst>
      <p:ext uri="{BB962C8B-B14F-4D97-AF65-F5344CB8AC3E}">
        <p14:creationId xmlns:p14="http://schemas.microsoft.com/office/powerpoint/2010/main" val="3384765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dissolve">
                                      <p:cBhvr>
                                        <p:cTn id="7" dur="500"/>
                                        <p:tgtEl>
                                          <p:spTgt spid="153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a:t>The Order of Church Discipline</a:t>
            </a:r>
            <a:endParaRPr lang="en-US" dirty="0"/>
          </a:p>
        </p:txBody>
      </p:sp>
      <p:sp>
        <p:nvSpPr>
          <p:cNvPr id="3" name="Content Placeholder 2"/>
          <p:cNvSpPr>
            <a:spLocks noGrp="1"/>
          </p:cNvSpPr>
          <p:nvPr>
            <p:ph idx="1"/>
          </p:nvPr>
        </p:nvSpPr>
        <p:spPr/>
        <p:txBody>
          <a:bodyPr/>
          <a:lstStyle/>
          <a:p>
            <a:r>
              <a:rPr lang="en-US" sz="3200" dirty="0" smtClean="0"/>
              <a:t>There </a:t>
            </a:r>
            <a:r>
              <a:rPr lang="en-US" sz="3200" dirty="0"/>
              <a:t>are 7 steps: </a:t>
            </a:r>
            <a:endParaRPr lang="en-US" sz="3200" dirty="0" smtClean="0"/>
          </a:p>
          <a:p>
            <a:pPr lvl="1"/>
            <a:r>
              <a:rPr lang="en-US" dirty="0"/>
              <a:t>Self-Discipline</a:t>
            </a:r>
          </a:p>
          <a:p>
            <a:pPr lvl="1"/>
            <a:r>
              <a:rPr lang="en-US" dirty="0"/>
              <a:t>One-On-One</a:t>
            </a:r>
          </a:p>
          <a:p>
            <a:pPr lvl="1"/>
            <a:r>
              <a:rPr lang="en-US" dirty="0"/>
              <a:t>One Or Two Others-to be witnessed</a:t>
            </a:r>
          </a:p>
          <a:p>
            <a:pPr lvl="1"/>
            <a:r>
              <a:rPr lang="en-US" dirty="0"/>
              <a:t>Then it is brought to the elders</a:t>
            </a:r>
          </a:p>
          <a:p>
            <a:pPr lvl="1"/>
            <a:r>
              <a:rPr lang="en-US" dirty="0"/>
              <a:t>Tell it to the church-members only-for the purpose of prayer</a:t>
            </a:r>
          </a:p>
          <a:p>
            <a:pPr lvl="1"/>
            <a:r>
              <a:rPr lang="en-US" dirty="0"/>
              <a:t>Expulsion or removal from the </a:t>
            </a:r>
            <a:r>
              <a:rPr lang="en-US" dirty="0" smtClean="0"/>
              <a:t>membership</a:t>
            </a:r>
          </a:p>
          <a:p>
            <a:pPr lvl="1"/>
            <a:r>
              <a:rPr lang="en-US" sz="2400" dirty="0"/>
              <a:t>Restoration-The Goal </a:t>
            </a:r>
          </a:p>
        </p:txBody>
      </p:sp>
    </p:spTree>
    <p:extLst>
      <p:ext uri="{BB962C8B-B14F-4D97-AF65-F5344CB8AC3E}">
        <p14:creationId xmlns:p14="http://schemas.microsoft.com/office/powerpoint/2010/main" val="17057444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Excommunication</a:t>
            </a:r>
            <a:endParaRPr lang="en-US" dirty="0"/>
          </a:p>
        </p:txBody>
      </p:sp>
      <p:sp>
        <p:nvSpPr>
          <p:cNvPr id="3" name="Content Placeholder 2"/>
          <p:cNvSpPr>
            <a:spLocks noGrp="1"/>
          </p:cNvSpPr>
          <p:nvPr>
            <p:ph idx="1"/>
          </p:nvPr>
        </p:nvSpPr>
        <p:spPr/>
        <p:txBody>
          <a:bodyPr/>
          <a:lstStyle/>
          <a:p>
            <a:r>
              <a:rPr lang="en-US" dirty="0"/>
              <a:t>People are not removed from fellowship because of the original sin but because they will not repent.</a:t>
            </a:r>
          </a:p>
          <a:p>
            <a:r>
              <a:rPr lang="en-US" dirty="0"/>
              <a:t>Excommunication is not the sole responsibility of the Elders. The entire membership is to pray and if no repentance then the membership sets them outside of the local church. </a:t>
            </a:r>
            <a:endParaRPr lang="en-US" sz="2400" dirty="0"/>
          </a:p>
        </p:txBody>
      </p:sp>
    </p:spTree>
    <p:extLst>
      <p:ext uri="{BB962C8B-B14F-4D97-AF65-F5344CB8AC3E}">
        <p14:creationId xmlns:p14="http://schemas.microsoft.com/office/powerpoint/2010/main" val="390746888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Excommunication</a:t>
            </a:r>
          </a:p>
        </p:txBody>
      </p:sp>
      <p:sp>
        <p:nvSpPr>
          <p:cNvPr id="3" name="Content Placeholder 2"/>
          <p:cNvSpPr>
            <a:spLocks noGrp="1"/>
          </p:cNvSpPr>
          <p:nvPr>
            <p:ph idx="1"/>
          </p:nvPr>
        </p:nvSpPr>
        <p:spPr/>
        <p:txBody>
          <a:bodyPr/>
          <a:lstStyle/>
          <a:p>
            <a:r>
              <a:rPr lang="en-US" dirty="0" smtClean="0"/>
              <a:t>1 Cor. </a:t>
            </a:r>
            <a:r>
              <a:rPr lang="en-US" dirty="0"/>
              <a:t>5</a:t>
            </a:r>
            <a:r>
              <a:rPr lang="en-US" dirty="0" smtClean="0"/>
              <a:t>:4 </a:t>
            </a:r>
            <a:r>
              <a:rPr lang="en-US" dirty="0"/>
              <a:t>When you are assembled in the name of the Lord Jesus and my spirit is present, with the power of our Lord Jesus, 5 you are to deliver this man to Satan for the destruction of the flesh, so that his spirit may be saved in the day of the Lord.</a:t>
            </a:r>
            <a:endParaRPr lang="en-US" sz="2400" dirty="0"/>
          </a:p>
        </p:txBody>
      </p:sp>
    </p:spTree>
    <p:extLst>
      <p:ext uri="{BB962C8B-B14F-4D97-AF65-F5344CB8AC3E}">
        <p14:creationId xmlns:p14="http://schemas.microsoft.com/office/powerpoint/2010/main" val="27232148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Excommunication</a:t>
            </a:r>
          </a:p>
        </p:txBody>
      </p:sp>
      <p:sp>
        <p:nvSpPr>
          <p:cNvPr id="3" name="Content Placeholder 2"/>
          <p:cNvSpPr>
            <a:spLocks noGrp="1"/>
          </p:cNvSpPr>
          <p:nvPr>
            <p:ph idx="1"/>
          </p:nvPr>
        </p:nvSpPr>
        <p:spPr/>
        <p:txBody>
          <a:bodyPr/>
          <a:lstStyle/>
          <a:p>
            <a:r>
              <a:rPr lang="en-US" dirty="0"/>
              <a:t>Matt. 18:17 If he refuses to listen to them, tell it to the church. And if he refuses to listen even to the church, let him be to you as a Gentile and a tax collector. 18 Truly, I say to you, whatever you bind on earth shall be bound in heaven, and whatever you loose on earth shall be loosed in heaven.</a:t>
            </a:r>
            <a:endParaRPr lang="en-US" sz="2400" dirty="0"/>
          </a:p>
        </p:txBody>
      </p:sp>
    </p:spTree>
    <p:extLst>
      <p:ext uri="{BB962C8B-B14F-4D97-AF65-F5344CB8AC3E}">
        <p14:creationId xmlns:p14="http://schemas.microsoft.com/office/powerpoint/2010/main" val="14783902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Excommunication</a:t>
            </a:r>
          </a:p>
        </p:txBody>
      </p:sp>
      <p:sp>
        <p:nvSpPr>
          <p:cNvPr id="3" name="Content Placeholder 2"/>
          <p:cNvSpPr>
            <a:spLocks noGrp="1"/>
          </p:cNvSpPr>
          <p:nvPr>
            <p:ph idx="1"/>
          </p:nvPr>
        </p:nvSpPr>
        <p:spPr/>
        <p:txBody>
          <a:bodyPr/>
          <a:lstStyle/>
          <a:p>
            <a:r>
              <a:rPr lang="en-US" dirty="0"/>
              <a:t>Excommunication or the final step of Church Discipline is taken because of not responding to the loving admonishment, exhortation and loving concern of God’s people. It is administered because of unbelief of what they had professed at one time. </a:t>
            </a:r>
          </a:p>
        </p:txBody>
      </p:sp>
    </p:spTree>
    <p:extLst>
      <p:ext uri="{BB962C8B-B14F-4D97-AF65-F5344CB8AC3E}">
        <p14:creationId xmlns:p14="http://schemas.microsoft.com/office/powerpoint/2010/main" val="16029020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dirty="0"/>
              <a:t>Introduction to Church Discipline</a:t>
            </a:r>
          </a:p>
        </p:txBody>
      </p:sp>
      <p:sp>
        <p:nvSpPr>
          <p:cNvPr id="15363" name="Rectangle 3"/>
          <p:cNvSpPr>
            <a:spLocks noGrp="1" noChangeArrowheads="1"/>
          </p:cNvSpPr>
          <p:nvPr>
            <p:ph idx="1"/>
          </p:nvPr>
        </p:nvSpPr>
        <p:spPr/>
        <p:txBody>
          <a:bodyPr>
            <a:normAutofit/>
          </a:bodyPr>
          <a:lstStyle/>
          <a:p>
            <a:r>
              <a:rPr lang="en-US" dirty="0"/>
              <a:t>Heb. 12:7   It is for discipline that you have to endure. God is treating you as sons. For what son is there whom his father does not discipline? 8 If you are left without discipline, in which all have participated, then you are illegitimate children and not sons.</a:t>
            </a:r>
          </a:p>
          <a:p>
            <a:endParaRPr lang="en-US" dirty="0"/>
          </a:p>
        </p:txBody>
      </p:sp>
    </p:spTree>
    <p:extLst>
      <p:ext uri="{BB962C8B-B14F-4D97-AF65-F5344CB8AC3E}">
        <p14:creationId xmlns:p14="http://schemas.microsoft.com/office/powerpoint/2010/main" val="14375820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dissolve">
                                      <p:cBhvr>
                                        <p:cTn id="7" dur="500"/>
                                        <p:tgtEl>
                                          <p:spTgt spid="153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dirty="0"/>
              <a:t>Introduction to Church Discipline</a:t>
            </a:r>
          </a:p>
        </p:txBody>
      </p:sp>
      <p:sp>
        <p:nvSpPr>
          <p:cNvPr id="15363" name="Rectangle 3"/>
          <p:cNvSpPr>
            <a:spLocks noGrp="1" noChangeArrowheads="1"/>
          </p:cNvSpPr>
          <p:nvPr>
            <p:ph idx="1"/>
          </p:nvPr>
        </p:nvSpPr>
        <p:spPr/>
        <p:txBody>
          <a:bodyPr>
            <a:normAutofit/>
          </a:bodyPr>
          <a:lstStyle/>
          <a:p>
            <a:r>
              <a:rPr lang="en-US" dirty="0" smtClean="0"/>
              <a:t>Heb. 12:9 </a:t>
            </a:r>
            <a:r>
              <a:rPr lang="en-US" dirty="0"/>
              <a:t>Besides this, we have had earthly fathers who disciplined us and we respected them. Shall we not much more be subject to the Father of spirits and live? 10 For they disciplined us for a short time as it seemed best to them, </a:t>
            </a:r>
            <a:r>
              <a:rPr lang="en-US" b="1" u="sng" dirty="0"/>
              <a:t>but he disciplines us for our good, that we may share his holiness.</a:t>
            </a:r>
          </a:p>
        </p:txBody>
      </p:sp>
    </p:spTree>
    <p:extLst>
      <p:ext uri="{BB962C8B-B14F-4D97-AF65-F5344CB8AC3E}">
        <p14:creationId xmlns:p14="http://schemas.microsoft.com/office/powerpoint/2010/main" val="17077973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dissolve">
                                      <p:cBhvr>
                                        <p:cTn id="7" dur="500"/>
                                        <p:tgtEl>
                                          <p:spTgt spid="153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dirty="0"/>
              <a:t>Introduction to Church Discipline</a:t>
            </a:r>
          </a:p>
        </p:txBody>
      </p:sp>
      <p:sp>
        <p:nvSpPr>
          <p:cNvPr id="15363" name="Rectangle 3"/>
          <p:cNvSpPr>
            <a:spLocks noGrp="1" noChangeArrowheads="1"/>
          </p:cNvSpPr>
          <p:nvPr>
            <p:ph idx="1"/>
          </p:nvPr>
        </p:nvSpPr>
        <p:spPr/>
        <p:txBody>
          <a:bodyPr>
            <a:normAutofit/>
          </a:bodyPr>
          <a:lstStyle/>
          <a:p>
            <a:r>
              <a:rPr lang="en-US" dirty="0" smtClean="0"/>
              <a:t>Heb. </a:t>
            </a:r>
            <a:r>
              <a:rPr lang="en-US" dirty="0"/>
              <a:t>12:11 For the moment all discipline seems painful rather than pleasant, but later it yields the peaceful fruit of righteousness to those who have been trained by it</a:t>
            </a:r>
            <a:r>
              <a:rPr lang="en-US" dirty="0" smtClean="0"/>
              <a:t>. 12</a:t>
            </a:r>
            <a:r>
              <a:rPr lang="en-US" dirty="0"/>
              <a:t> Therefore lift your drooping hands and strengthen your weak knees, </a:t>
            </a:r>
            <a:endParaRPr lang="en-US" b="1" u="sng" dirty="0"/>
          </a:p>
        </p:txBody>
      </p:sp>
    </p:spTree>
    <p:extLst>
      <p:ext uri="{BB962C8B-B14F-4D97-AF65-F5344CB8AC3E}">
        <p14:creationId xmlns:p14="http://schemas.microsoft.com/office/powerpoint/2010/main" val="21885345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dissolve">
                                      <p:cBhvr>
                                        <p:cTn id="7" dur="500"/>
                                        <p:tgtEl>
                                          <p:spTgt spid="153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dirty="0"/>
              <a:t>Introduction to Church Discipline</a:t>
            </a:r>
          </a:p>
        </p:txBody>
      </p:sp>
      <p:sp>
        <p:nvSpPr>
          <p:cNvPr id="15363" name="Rectangle 3"/>
          <p:cNvSpPr>
            <a:spLocks noGrp="1" noChangeArrowheads="1"/>
          </p:cNvSpPr>
          <p:nvPr>
            <p:ph idx="1"/>
          </p:nvPr>
        </p:nvSpPr>
        <p:spPr/>
        <p:txBody>
          <a:bodyPr>
            <a:normAutofit/>
          </a:bodyPr>
          <a:lstStyle/>
          <a:p>
            <a:r>
              <a:rPr lang="en-US" dirty="0" smtClean="0"/>
              <a:t>Heb. </a:t>
            </a:r>
            <a:r>
              <a:rPr lang="en-US" dirty="0"/>
              <a:t>12</a:t>
            </a:r>
            <a:r>
              <a:rPr lang="en-US" dirty="0" smtClean="0"/>
              <a:t>:13 </a:t>
            </a:r>
            <a:r>
              <a:rPr lang="en-US" dirty="0"/>
              <a:t>and make straight paths for your feet, so that what is lame may not be put out of joint but rather be healed. 14 Strive for peace with everyone, and for the holiness without which no one will see the Lord.</a:t>
            </a:r>
            <a:endParaRPr lang="en-US" b="1" u="sng" dirty="0"/>
          </a:p>
        </p:txBody>
      </p:sp>
    </p:spTree>
    <p:extLst>
      <p:ext uri="{BB962C8B-B14F-4D97-AF65-F5344CB8AC3E}">
        <p14:creationId xmlns:p14="http://schemas.microsoft.com/office/powerpoint/2010/main" val="42897092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dissolve">
                                      <p:cBhvr>
                                        <p:cTn id="7" dur="500"/>
                                        <p:tgtEl>
                                          <p:spTgt spid="153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is it Supposed to be Ministered?</a:t>
            </a:r>
          </a:p>
        </p:txBody>
      </p:sp>
      <p:sp>
        <p:nvSpPr>
          <p:cNvPr id="3" name="Content Placeholder 2"/>
          <p:cNvSpPr>
            <a:spLocks noGrp="1"/>
          </p:cNvSpPr>
          <p:nvPr>
            <p:ph idx="1"/>
          </p:nvPr>
        </p:nvSpPr>
        <p:spPr/>
        <p:txBody>
          <a:bodyPr/>
          <a:lstStyle/>
          <a:p>
            <a:r>
              <a:rPr lang="en-US" dirty="0"/>
              <a:t>With Prudence</a:t>
            </a:r>
          </a:p>
          <a:p>
            <a:r>
              <a:rPr lang="en-US" dirty="0"/>
              <a:t>With Discretion</a:t>
            </a:r>
          </a:p>
          <a:p>
            <a:r>
              <a:rPr lang="en-US" dirty="0"/>
              <a:t>With full dependence on the Word and guidance from the HS</a:t>
            </a:r>
          </a:p>
          <a:p>
            <a:r>
              <a:rPr lang="en-US" dirty="0"/>
              <a:t>With </a:t>
            </a:r>
            <a:r>
              <a:rPr lang="en-US" dirty="0" smtClean="0"/>
              <a:t>love </a:t>
            </a:r>
            <a:r>
              <a:rPr lang="en-US" dirty="0"/>
              <a:t>for the Lawgiver (God) and the offender</a:t>
            </a:r>
          </a:p>
          <a:p>
            <a:r>
              <a:rPr lang="en-US" dirty="0"/>
              <a:t>Not </a:t>
            </a:r>
            <a:r>
              <a:rPr lang="en-US" dirty="0" smtClean="0"/>
              <a:t>in empty </a:t>
            </a:r>
            <a:r>
              <a:rPr lang="en-US" dirty="0"/>
              <a:t>or </a:t>
            </a:r>
            <a:r>
              <a:rPr lang="en-US" dirty="0" smtClean="0"/>
              <a:t>aimless manner</a:t>
            </a:r>
            <a:endParaRPr lang="en-US" dirty="0"/>
          </a:p>
          <a:p>
            <a:r>
              <a:rPr lang="en-US" dirty="0"/>
              <a:t>W</a:t>
            </a:r>
            <a:r>
              <a:rPr lang="en-US" dirty="0" smtClean="0"/>
              <a:t>ith </a:t>
            </a:r>
            <a:r>
              <a:rPr lang="en-US" dirty="0"/>
              <a:t>a positive and definite </a:t>
            </a:r>
            <a:r>
              <a:rPr lang="en-US" dirty="0" smtClean="0"/>
              <a:t>purpose</a:t>
            </a:r>
            <a:endParaRPr lang="en-US" dirty="0"/>
          </a:p>
        </p:txBody>
      </p:sp>
    </p:spTree>
    <p:extLst>
      <p:ext uri="{BB962C8B-B14F-4D97-AF65-F5344CB8AC3E}">
        <p14:creationId xmlns:p14="http://schemas.microsoft.com/office/powerpoint/2010/main" val="60812854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Technic.thmx</Template>
  <TotalTime>1188</TotalTime>
  <Words>2180</Words>
  <Application>Microsoft Macintosh PowerPoint</Application>
  <PresentationFormat>On-screen Show (4:3)</PresentationFormat>
  <Paragraphs>164</Paragraphs>
  <Slides>44</Slides>
  <Notes>6</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Technic</vt:lpstr>
      <vt:lpstr>Loving Church Discipline</vt:lpstr>
      <vt:lpstr>Introduction to Church Discipline</vt:lpstr>
      <vt:lpstr>Introduction to Church Discipline</vt:lpstr>
      <vt:lpstr>Introduction to Church Discipline</vt:lpstr>
      <vt:lpstr>Introduction to Church Discipline</vt:lpstr>
      <vt:lpstr>Introduction to Church Discipline</vt:lpstr>
      <vt:lpstr>Introduction to Church Discipline</vt:lpstr>
      <vt:lpstr>Introduction to Church Discipline</vt:lpstr>
      <vt:lpstr>How is it Supposed to be Ministered?</vt:lpstr>
      <vt:lpstr>How is it Supposed to be Ministered?</vt:lpstr>
      <vt:lpstr>How is it Supposed to be Ministered?</vt:lpstr>
      <vt:lpstr>What It Should Not Look Like?</vt:lpstr>
      <vt:lpstr>The Practice of Discipline</vt:lpstr>
      <vt:lpstr>The Practice of Discipline</vt:lpstr>
      <vt:lpstr>The Basis for Church Discipline</vt:lpstr>
      <vt:lpstr>The Basis for Church Discipline</vt:lpstr>
      <vt:lpstr>The Essence of Church Discipline</vt:lpstr>
      <vt:lpstr>Types of Church Discipline</vt:lpstr>
      <vt:lpstr>Preventive Church Discipline</vt:lpstr>
      <vt:lpstr>Preventive Church Discipline</vt:lpstr>
      <vt:lpstr>Preventive Church Discipline</vt:lpstr>
      <vt:lpstr>Preventive Church Discipline</vt:lpstr>
      <vt:lpstr>Preventive Church Discipline</vt:lpstr>
      <vt:lpstr>Preventive Church Discipline</vt:lpstr>
      <vt:lpstr>Preventive Church Discipline</vt:lpstr>
      <vt:lpstr>Corrective Church Discipline</vt:lpstr>
      <vt:lpstr>Corrective Church Discipline</vt:lpstr>
      <vt:lpstr>Corrective Church Discipline</vt:lpstr>
      <vt:lpstr>Corrective Church Discipline</vt:lpstr>
      <vt:lpstr>Corrective Church Discipline</vt:lpstr>
      <vt:lpstr>Corrective Church Discipline</vt:lpstr>
      <vt:lpstr>Corrective Church Discipline</vt:lpstr>
      <vt:lpstr>Corrective Church Discipline</vt:lpstr>
      <vt:lpstr>The Necessity of Church Discipline</vt:lpstr>
      <vt:lpstr>The Necessity of Church Discipline</vt:lpstr>
      <vt:lpstr>The Purpose and Goals of Church Discipline</vt:lpstr>
      <vt:lpstr>The Purpose and Goals of Church Discipline</vt:lpstr>
      <vt:lpstr>The Purpose and Goals of Church Discipline</vt:lpstr>
      <vt:lpstr>The Purpose and Goals of Church Discipline</vt:lpstr>
      <vt:lpstr>The Order of Church Discipline</vt:lpstr>
      <vt:lpstr>Excommunication</vt:lpstr>
      <vt:lpstr>Excommunication</vt:lpstr>
      <vt:lpstr>Excommunication</vt:lpstr>
      <vt:lpstr>Excommunication</vt:lpstr>
    </vt:vector>
  </TitlesOfParts>
  <Company>Grace Covenant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Discipline</dc:title>
  <dc:creator>Darrell</dc:creator>
  <cp:lastModifiedBy>Robert Cosby</cp:lastModifiedBy>
  <cp:revision>21</cp:revision>
  <dcterms:created xsi:type="dcterms:W3CDTF">2010-03-10T06:36:23Z</dcterms:created>
  <dcterms:modified xsi:type="dcterms:W3CDTF">2013-08-16T20:21:11Z</dcterms:modified>
</cp:coreProperties>
</file>